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7" r:id="rId2"/>
    <p:sldMasterId id="2147483676" r:id="rId3"/>
    <p:sldMasterId id="2147483670" r:id="rId4"/>
    <p:sldMasterId id="2147483656" r:id="rId5"/>
    <p:sldMasterId id="2147483649" r:id="rId6"/>
    <p:sldMasterId id="2147483679" r:id="rId7"/>
    <p:sldMasterId id="2147484714" r:id="rId8"/>
    <p:sldMasterId id="2147485181" r:id="rId9"/>
  </p:sldMasterIdLst>
  <p:notesMasterIdLst>
    <p:notesMasterId r:id="rId32"/>
  </p:notesMasterIdLst>
  <p:sldIdLst>
    <p:sldId id="258" r:id="rId10"/>
    <p:sldId id="295" r:id="rId11"/>
    <p:sldId id="304" r:id="rId12"/>
    <p:sldId id="294" r:id="rId13"/>
    <p:sldId id="305" r:id="rId14"/>
    <p:sldId id="300" r:id="rId15"/>
    <p:sldId id="303" r:id="rId16"/>
    <p:sldId id="302" r:id="rId17"/>
    <p:sldId id="301" r:id="rId18"/>
    <p:sldId id="290" r:id="rId19"/>
    <p:sldId id="291" r:id="rId20"/>
    <p:sldId id="289" r:id="rId21"/>
    <p:sldId id="292" r:id="rId22"/>
    <p:sldId id="293" r:id="rId23"/>
    <p:sldId id="297" r:id="rId24"/>
    <p:sldId id="298" r:id="rId25"/>
    <p:sldId id="296" r:id="rId26"/>
    <p:sldId id="299" r:id="rId27"/>
    <p:sldId id="273" r:id="rId28"/>
    <p:sldId id="275" r:id="rId29"/>
    <p:sldId id="288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044"/>
    <a:srgbClr val="BBE0E3"/>
    <a:srgbClr val="000000"/>
    <a:srgbClr val="FF0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0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CEBA52-8FFC-3546-B470-391CC1407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01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357935-AF88-3842-8A59-826740E3B83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A825C6-7A60-7D46-A467-803F144A81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101B73-7B13-DC4A-BA36-BB4EE600C3B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A3D904-712A-2C43-84F3-11035FE9752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FE19D2-B2A3-6647-AE28-7159E6355BD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0CFFE3-959B-0348-A228-59BD93D2FD96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3E8413-79DE-914D-9CD3-2A6E65383851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109D4A-F94D-2B49-9D9E-81C3ED790DDA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142117-EF96-244F-B7CA-CDCC07A1665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2F52AB-3A14-ED43-80D3-250E671CB9EB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3D6848-5D2E-2F43-A27E-710525FD96E8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D92E9D-2576-394F-85F1-1F68FDA84F4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7C5122-A72E-BB4F-BAD9-495BCF15F17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AD2280-4603-DF46-A956-E196D404B6A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B0061B-E241-C444-9E8E-210332DC36A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BD2387-3EE6-6F4F-88B6-01CB704F52B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962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C80-C378-BF4D-AD8A-6AD2901285B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03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FCAB77-FE85-E346-A082-70568F6938C7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24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BCE5AC-D495-F64F-9FA2-2AEB50F1D04F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C38344-BCCE-1F48-8695-A8018BB39E7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064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10.9 &amp; 11.22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3383-72C2-2447-B6CD-2D47EEF0E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0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18202-50AE-1348-B7FF-159C8E8AD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989A1-C60C-B94E-83A1-7C743CDF9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1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F92BB-F194-BA4F-93F6-6DF0727F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5A40-BFE9-F84F-B516-BFFD8E1AA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20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E045-6D1F-914D-8AAB-2C5439337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2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CF79-DA66-AE45-8E06-13C413D1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8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73CAD-D09F-2144-8F49-2578719F5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F8FF-F39C-984D-BC61-733D307DC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9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7277-7201-4D40-8F54-7035C0FCA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7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61EC-571D-5647-8D35-3CEF4D09D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A46-4265-F342-B483-6FC2F2363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AC42F-A96B-A74A-BFBF-6B4F8746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306A1-005D-C343-BA71-D548CB45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8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DBEC7-485C-C84F-992D-456F96E8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6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03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8246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2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0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3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66FE-A9A4-4643-848E-2CDFB072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0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244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7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00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blurRad="762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803-C40D-4F45-A2E2-A7C19B51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27A9D-71B3-294D-9036-F72EBEF69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43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E9C6-011B-0644-B216-4F676E935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1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B148-43E9-9F4F-87A5-38F96C081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5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4E13-D601-6846-9B00-88B623A43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EE83-6617-FD41-A505-13E45E9A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ECFA-92A9-4F4C-A757-9AE05D100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77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6BEF5-CCA2-6C43-B463-41B7D473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9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94BE-3072-114B-82BF-ABE361C20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1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0712-1172-E846-BF24-B2544E6F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73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0C9E-F7CA-9F41-8F74-73349373D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472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754D3-FF79-AE4C-8BA6-291D265C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87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80F5-3E57-AF42-A6BB-DE719A9E2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12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9807C-F94C-CE4D-BD6A-639A72A83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8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35B52-6B8A-6343-B687-8193D18E2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26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6B5AA-A871-A945-BBD8-A09EC4550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37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73E9-729A-8A43-83D4-74B10609C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2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E2D23-BF7E-3D4E-8FED-E4D9400B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0CC12-1F8F-3A49-A2C8-739E6CD11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75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A6FEF-975C-CB4B-A5B6-A62043EA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17293-980F-0F42-97B6-49E14F815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16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C0B5-3D79-4B47-B2A3-8BAA7799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3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C037-36E1-1C4C-B407-52E5A025E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7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FE529-F1EB-4D4C-8284-FAAD6A997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57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7A3C-B76D-D94E-B3B4-15B1F04E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737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C46A-1DE5-FD4E-ACF8-3927EBC98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1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2DB5-A94F-4642-8FD8-4833448A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71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0A0F3-29C5-8C4D-8758-ECC121DE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281F3-EC2D-F24B-A82B-0A16A555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21ACE-C422-1B48-A765-40A3D01A5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4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1E31-6135-274D-9541-8325D9374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29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73F86-B931-6C4A-B3A4-8418FE0BA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91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12397-4C67-FB44-83D1-FA40D11D3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7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81F22-039F-EB4B-BDBE-F498C0CB4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43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D223-BCBA-9A43-AC18-DE32FED2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457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A863-7ED9-D54F-BF87-BF0BB10B4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4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0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9747-693B-6645-A887-60973A004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0C1D5-30A6-9349-A438-B5323DD2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07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00167-BACB-034E-A59E-8AF7D15B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5E26F-DAAA-5F41-93A2-AA2810BCB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10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7E9A-DAD6-4348-B3ED-383488E08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03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2142-AD4C-A64D-B72D-31528B85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26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61E0-34E6-8C4E-9585-92CC16A5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45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B0F7-4306-0C4E-B3D0-42423DB1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704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06D41-A916-9843-A234-49D1CB4B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81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DB95-8329-CA47-A382-C7B65E2BA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72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F7DD-145E-ED46-AA37-CBD0FB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795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0BB0-AD89-704F-B478-ACF1E58D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1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EAB7-B26E-FF4B-876B-18A49EF26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80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7B879-3C02-ED47-ABE2-47E39D33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4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8600-CA86-DB43-A16A-BB37F93C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8806-2AB8-E54C-8BFD-0AAB8C0B4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28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05FE-AD5A-2E42-9787-85744129A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7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ABC65-AD5C-834F-9C09-83C66C12C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45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EE03-D316-8D4A-A0F1-6D6ED3873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325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DDFFF-4650-F444-B3B0-1B28ACF77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776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79A2-6225-B84E-9F6B-8651C03E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987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C11D-CA89-8D45-840E-36825C4FB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45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75D56-7908-F742-8C4F-4F2CD0EF8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37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ACBA6-ECB0-1A4A-B521-0BE169C8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40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4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62116-1707-A248-B498-A96D9A02D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3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416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292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392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86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965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05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09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17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1594AC-65A6-954F-9A22-13058B29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72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4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3AF6E5-62A0-BC4D-8495-5AC890CF0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25605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06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25607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08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25614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5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09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25612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3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10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9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14" r:id="rId1"/>
    <p:sldLayoutId id="2147485115" r:id="rId2"/>
    <p:sldLayoutId id="2147485116" r:id="rId3"/>
    <p:sldLayoutId id="2147485117" r:id="rId4"/>
    <p:sldLayoutId id="2147485118" r:id="rId5"/>
    <p:sldLayoutId id="2147485119" r:id="rId6"/>
    <p:sldLayoutId id="2147485120" r:id="rId7"/>
    <p:sldLayoutId id="2147485121" r:id="rId8"/>
    <p:sldLayoutId id="2147485122" r:id="rId9"/>
    <p:sldLayoutId id="2147485123" r:id="rId10"/>
    <p:sldLayoutId id="2147485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6632" name="Picture 3" descr="299_B_JuiceDrop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18A40C20-D01B-AA41-A40E-CBC36AD1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9" r:id="rId1"/>
    <p:sldLayoutId id="2147485125" r:id="rId2"/>
    <p:sldLayoutId id="2147485126" r:id="rId3"/>
    <p:sldLayoutId id="2147485127" r:id="rId4"/>
    <p:sldLayoutId id="2147485128" r:id="rId5"/>
    <p:sldLayoutId id="2147485129" r:id="rId6"/>
    <p:sldLayoutId id="2147485130" r:id="rId7"/>
    <p:sldLayoutId id="2147485131" r:id="rId8"/>
    <p:sldLayoutId id="2147485132" r:id="rId9"/>
    <p:sldLayoutId id="2147485133" r:id="rId10"/>
    <p:sldLayoutId id="21474851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5862F74-5CB2-B543-8915-4440BC687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4546393-64A5-D84D-9E0D-2AE9403D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31BC43-1C05-A542-B7FD-9D29BFBA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D717FFA-5072-6346-AA1E-73491B92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2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questions1243624004.jpg"/>
          <p:cNvPicPr>
            <a:picLocks noChangeAspect="1"/>
          </p:cNvPicPr>
          <p:nvPr/>
        </p:nvPicPr>
        <p:blipFill>
          <a:blip r:embed="rId4"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2214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82000" cy="4038600"/>
          </a:xfrm>
          <a:extLst/>
        </p:spPr>
        <p:txBody>
          <a:bodyPr/>
          <a:lstStyle/>
          <a:p>
            <a:pPr marL="342900" indent="-342900">
              <a:defRPr/>
            </a:pPr>
            <a:r>
              <a:rPr lang="en-US" sz="7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Tatlong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</a:br>
            <a:r>
              <a:rPr lang="en-US" sz="7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Paglalahad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b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</a:br>
            <a:r>
              <a:rPr lang="en-US" sz="7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na</a:t>
            </a:r>
            <a:r>
              <a:rPr lang="en-US" sz="7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 </a:t>
            </a:r>
            <a:r>
              <a:rPr lang="en-US" sz="72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Tanong</a:t>
            </a:r>
            <a:endParaRPr lang="en-US" sz="7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9092" name="WordArt 5"/>
          <p:cNvSpPr>
            <a:spLocks noChangeArrowheads="1" noChangeShapeType="1" noTextEdit="1"/>
          </p:cNvSpPr>
          <p:nvPr/>
        </p:nvSpPr>
        <p:spPr bwMode="auto">
          <a:xfrm>
            <a:off x="7162800" y="152400"/>
            <a:ext cx="1676400" cy="1998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1-2-3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4191000"/>
            <a:ext cx="7924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Hango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mula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kay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Haddon Robinson, </a:t>
            </a:r>
            <a:r>
              <a:rPr lang="en-US" sz="3200" b="1" i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Biblical Preaching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77-96 (1</a:t>
            </a:r>
            <a:r>
              <a:rPr lang="en-US" sz="3200" b="1" baseline="30000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st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edisyon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) at Don </a:t>
            </a:r>
            <a:r>
              <a:rPr lang="en-US" sz="3200" b="1" dirty="0" err="1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Sunukjian</a:t>
            </a:r>
            <a:r>
              <a:rPr lang="en-US" sz="3200" b="1" dirty="0" smtClean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, Dallas Seminary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2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31</a:t>
            </a:r>
            <a:endParaRPr lang="en-US">
              <a:latin typeface="Times New Roman" charset="0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572000" cy="914400"/>
          </a:xfrm>
        </p:spPr>
        <p:txBody>
          <a:bodyPr/>
          <a:lstStyle/>
          <a:p>
            <a:pPr eaLnBrk="1" hangingPunct="1"/>
            <a:r>
              <a:rPr lang="en-US" sz="3200" b="1" i="1" dirty="0" err="1" smtClean="0">
                <a:latin typeface="Helvetica" charset="0"/>
                <a:ea typeface="ＭＳ Ｐゴシック" charset="0"/>
                <a:cs typeface="ＭＳ Ｐゴシック" charset="0"/>
              </a:rPr>
              <a:t>Pangatlong</a:t>
            </a:r>
            <a:r>
              <a:rPr lang="en-US" sz="3200" b="1" i="1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 err="1" smtClean="0">
                <a:latin typeface="Helvetica" charset="0"/>
                <a:ea typeface="ＭＳ Ｐゴシック" charset="0"/>
                <a:cs typeface="ＭＳ Ｐゴシック" charset="0"/>
              </a:rPr>
              <a:t>Hakbang</a:t>
            </a:r>
            <a:endParaRPr lang="en-US" sz="3200" i="1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609600" y="3352800"/>
            <a:ext cx="8382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err="1" smtClean="0"/>
              <a:t>Pagkatapos</a:t>
            </a:r>
            <a:r>
              <a:rPr lang="en-US" sz="3600" dirty="0" smtClean="0"/>
              <a:t> </a:t>
            </a:r>
            <a:r>
              <a:rPr lang="en-US" sz="3600" dirty="0" err="1" smtClean="0"/>
              <a:t>idisenyo</a:t>
            </a:r>
            <a:r>
              <a:rPr lang="en-US" sz="3600" dirty="0" smtClean="0"/>
              <a:t> </a:t>
            </a:r>
            <a:r>
              <a:rPr lang="en-US" sz="3600" dirty="0" err="1" smtClean="0"/>
              <a:t>ang</a:t>
            </a:r>
            <a:r>
              <a:rPr lang="en-US" sz="3600" dirty="0" smtClean="0"/>
              <a:t> </a:t>
            </a:r>
            <a:r>
              <a:rPr lang="en-US" sz="3600" dirty="0" err="1" smtClean="0"/>
              <a:t>mga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 err="1" smtClean="0"/>
              <a:t>Mahalagang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Punto</a:t>
            </a:r>
            <a:r>
              <a:rPr lang="en-US" sz="3600" dirty="0" smtClean="0"/>
              <a:t> </a:t>
            </a:r>
            <a:r>
              <a:rPr lang="en-US" sz="3600" dirty="0"/>
              <a:t>(MPs)</a:t>
            </a:r>
            <a:r>
              <a:rPr lang="en-US" sz="3600" dirty="0" smtClean="0"/>
              <a:t> </a:t>
            </a:r>
            <a:r>
              <a:rPr lang="en-US" sz="3600" dirty="0" err="1" smtClean="0"/>
              <a:t>ng</a:t>
            </a:r>
            <a:r>
              <a:rPr lang="en-US" sz="3600" dirty="0" smtClean="0"/>
              <a:t> </a:t>
            </a:r>
            <a:r>
              <a:rPr lang="en-US" sz="3600" dirty="0" err="1" smtClean="0"/>
              <a:t>iyong</a:t>
            </a:r>
            <a:r>
              <a:rPr lang="en-US" sz="3600" dirty="0" smtClean="0"/>
              <a:t> 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u="sng" dirty="0" err="1" smtClean="0"/>
              <a:t>Eksejetikal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Pagbalangkas</a:t>
            </a:r>
            <a:r>
              <a:rPr lang="en-US" sz="3600" dirty="0" smtClean="0"/>
              <a:t> </a:t>
            </a:r>
            <a:r>
              <a:rPr lang="en-US" sz="3600" dirty="0"/>
              <a:t>(</a:t>
            </a:r>
            <a:r>
              <a:rPr lang="en-US" sz="3600" dirty="0" smtClean="0"/>
              <a:t>EO)</a:t>
            </a:r>
            <a:r>
              <a:rPr lang="en-US" sz="3600" dirty="0"/>
              <a:t>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ipagsama</a:t>
            </a:r>
            <a:r>
              <a:rPr lang="en-US" sz="3600" dirty="0" smtClean="0"/>
              <a:t> </a:t>
            </a:r>
            <a:r>
              <a:rPr lang="en-US" sz="3600" dirty="0" err="1" smtClean="0"/>
              <a:t>ito</a:t>
            </a:r>
            <a:r>
              <a:rPr lang="en-US" sz="3600" dirty="0" smtClean="0"/>
              <a:t> </a:t>
            </a:r>
            <a:r>
              <a:rPr lang="en-US" sz="3600" dirty="0" err="1" smtClean="0"/>
              <a:t>sa</a:t>
            </a:r>
            <a:r>
              <a:rPr lang="en-US" sz="3600" dirty="0" smtClean="0"/>
              <a:t> </a:t>
            </a:r>
            <a:r>
              <a:rPr lang="en-US" sz="3600" dirty="0" err="1" smtClean="0"/>
              <a:t>isang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u="sng" dirty="0" err="1" smtClean="0"/>
              <a:t>Panukalang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Sentral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ng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Teksto</a:t>
            </a:r>
            <a:r>
              <a:rPr lang="en-US" sz="3600" dirty="0" err="1" smtClean="0"/>
              <a:t>(SPT</a:t>
            </a:r>
            <a:r>
              <a:rPr lang="en-US" sz="3600" dirty="0"/>
              <a:t>) or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Ideyang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Eksejetikal</a:t>
            </a:r>
            <a:r>
              <a:rPr lang="en-US" sz="3600" dirty="0" smtClean="0"/>
              <a:t> </a:t>
            </a:r>
            <a:r>
              <a:rPr lang="en-US" sz="3600" dirty="0"/>
              <a:t>(EI)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981200" y="1371600"/>
            <a:ext cx="5562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Magbuo</a:t>
            </a: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ng</a:t>
            </a:r>
            <a:r>
              <a:rPr lang="en-US" sz="4400" b="1" dirty="0" smtClean="0">
                <a:latin typeface="Helvetica" charset="0"/>
              </a:rPr>
              <a:t/>
            </a:r>
            <a:br>
              <a:rPr lang="en-US" sz="4400" b="1" dirty="0" smtClean="0">
                <a:latin typeface="Helvetica" charset="0"/>
              </a:rPr>
            </a:br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Ideyang</a:t>
            </a: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Helvetica" charset="0"/>
              </a:rPr>
              <a:t>Eksejetikal</a:t>
            </a: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/>
            </a:r>
            <a:br>
              <a:rPr lang="en-US" sz="4400" b="1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sz="4400" b="1" dirty="0" smtClean="0">
                <a:solidFill>
                  <a:schemeClr val="tx2"/>
                </a:solidFill>
                <a:latin typeface="Helvetica" charset="0"/>
              </a:rPr>
              <a:t>(SPT</a:t>
            </a:r>
            <a:r>
              <a:rPr lang="en-US" sz="4400" b="1" dirty="0">
                <a:solidFill>
                  <a:schemeClr val="tx2"/>
                </a:solidFill>
                <a:latin typeface="Helvetica" charset="0"/>
              </a:rPr>
              <a:t>)</a:t>
            </a:r>
            <a:endParaRPr lang="en-US" sz="4400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04800"/>
            <a:ext cx="57912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magtamo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EI</a:t>
            </a:r>
            <a:endParaRPr lang="en-US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873250" y="2667000"/>
            <a:ext cx="2219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tugon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812925" y="3124200"/>
            <a:ext cx="255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paraan</a:t>
            </a:r>
            <a:endParaRPr lang="en-US" dirty="0">
              <a:latin typeface="Arial Black" charset="0"/>
            </a:endParaRP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1676400" y="3581400"/>
            <a:ext cx="2459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tugon</a:t>
            </a:r>
            <a:endParaRPr lang="en-US" dirty="0">
              <a:latin typeface="Arial Black" charset="0"/>
            </a:endParaRP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1797050" y="2120900"/>
            <a:ext cx="24421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EI: </a:t>
            </a:r>
            <a:r>
              <a:rPr lang="en-US" u="sng" dirty="0" err="1" smtClean="0">
                <a:latin typeface="Arial Black" charset="0"/>
              </a:rPr>
              <a:t>Ang</a:t>
            </a:r>
            <a:r>
              <a:rPr lang="en-US" u="sng" dirty="0" smtClean="0">
                <a:latin typeface="Arial Black" charset="0"/>
              </a:rPr>
              <a:t> </a:t>
            </a:r>
            <a:r>
              <a:rPr lang="en-US" u="sng" dirty="0" err="1" smtClean="0">
                <a:latin typeface="Arial Black" charset="0"/>
              </a:rPr>
              <a:t>tugon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8502650" y="117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latin typeface="Times New Roman" charset="0"/>
              </a:rPr>
              <a:t>32</a:t>
            </a:r>
            <a:endParaRPr lang="en-US">
              <a:latin typeface="Times New Roman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257800" y="2654300"/>
            <a:ext cx="2430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paraan</a:t>
            </a:r>
            <a:endParaRPr lang="en-US" dirty="0">
              <a:latin typeface="Arial Black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197475" y="3111500"/>
            <a:ext cx="255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paraan</a:t>
            </a:r>
            <a:endParaRPr lang="en-US" dirty="0">
              <a:latin typeface="Arial Black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060950" y="3568700"/>
            <a:ext cx="2670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paraan</a:t>
            </a:r>
            <a:endParaRPr lang="en-US" dirty="0">
              <a:latin typeface="Arial Black" charset="0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5197475" y="2108200"/>
            <a:ext cx="2652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EI: </a:t>
            </a:r>
            <a:r>
              <a:rPr lang="en-US" u="sng" dirty="0" err="1" smtClean="0">
                <a:latin typeface="Arial Black" charset="0"/>
              </a:rPr>
              <a:t>Ang</a:t>
            </a:r>
            <a:r>
              <a:rPr lang="en-US" u="sng" dirty="0" smtClean="0">
                <a:latin typeface="Arial Black" charset="0"/>
              </a:rPr>
              <a:t> </a:t>
            </a:r>
            <a:r>
              <a:rPr lang="en-US" u="sng" dirty="0" err="1" smtClean="0">
                <a:latin typeface="Arial Black" charset="0"/>
              </a:rPr>
              <a:t>paraan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16764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err="1" smtClean="0">
                <a:solidFill>
                  <a:srgbClr val="FFFFFF"/>
                </a:solidFill>
                <a:latin typeface="Arial Black" charset="0"/>
              </a:rPr>
              <a:t>Awit</a:t>
            </a:r>
            <a:r>
              <a:rPr lang="en-US" dirty="0" smtClean="0">
                <a:solidFill>
                  <a:srgbClr val="FFFFFF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23 (</a:t>
            </a:r>
            <a:r>
              <a:rPr lang="en-US" dirty="0" err="1">
                <a:solidFill>
                  <a:srgbClr val="FFFFFF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. 46)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029200" y="15240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Arial Black" charset="0"/>
              </a:rPr>
              <a:t>Neh. 1-2 (</a:t>
            </a:r>
            <a:r>
              <a:rPr lang="en-US" dirty="0" err="1">
                <a:solidFill>
                  <a:srgbClr val="FFFFFF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. 116)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505200" y="5422900"/>
            <a:ext cx="2493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dahilan</a:t>
            </a:r>
            <a:endParaRPr lang="en-US" dirty="0">
              <a:latin typeface="Arial Black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444875" y="5880100"/>
            <a:ext cx="2613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dahilan</a:t>
            </a:r>
            <a:endParaRPr lang="en-US" dirty="0">
              <a:latin typeface="Arial Black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3308350" y="6337300"/>
            <a:ext cx="2733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 Black" charset="0"/>
              </a:rPr>
              <a:t>III.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Ang</a:t>
            </a:r>
            <a:r>
              <a:rPr lang="en-US" dirty="0" smtClean="0">
                <a:latin typeface="Arial Black" charset="0"/>
              </a:rPr>
              <a:t> </a:t>
            </a:r>
            <a:r>
              <a:rPr lang="en-US" dirty="0" err="1" smtClean="0">
                <a:latin typeface="Arial Black" charset="0"/>
              </a:rPr>
              <a:t>dahilan</a:t>
            </a:r>
            <a:endParaRPr lang="en-US" dirty="0">
              <a:latin typeface="Arial Black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3444875" y="4876800"/>
            <a:ext cx="27158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u="sng" dirty="0" smtClean="0">
                <a:latin typeface="Arial Black" charset="0"/>
              </a:rPr>
              <a:t>EI: </a:t>
            </a:r>
            <a:r>
              <a:rPr lang="en-US" u="sng" dirty="0" err="1" smtClean="0">
                <a:latin typeface="Arial Black" charset="0"/>
              </a:rPr>
              <a:t>Ang</a:t>
            </a:r>
            <a:r>
              <a:rPr lang="en-US" u="sng" dirty="0" smtClean="0">
                <a:latin typeface="Arial Black" charset="0"/>
              </a:rPr>
              <a:t> </a:t>
            </a:r>
            <a:r>
              <a:rPr lang="en-US" u="sng" dirty="0" err="1" smtClean="0">
                <a:latin typeface="Arial Black" charset="0"/>
              </a:rPr>
              <a:t>dahilan</a:t>
            </a:r>
            <a:endParaRPr lang="en-US" u="sng" dirty="0">
              <a:latin typeface="Arial Black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3276600" y="4292600"/>
            <a:ext cx="30892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  <a:latin typeface="Arial Black" charset="0"/>
              </a:rPr>
              <a:t>Juan 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13 (</a:t>
            </a:r>
            <a:r>
              <a:rPr lang="en-US" dirty="0" err="1">
                <a:solidFill>
                  <a:srgbClr val="FFFFFF"/>
                </a:solidFill>
                <a:latin typeface="Arial Black" charset="0"/>
              </a:rPr>
              <a:t>p</a:t>
            </a:r>
            <a:r>
              <a:rPr lang="en-US" dirty="0">
                <a:solidFill>
                  <a:srgbClr val="FFFFFF"/>
                </a:solidFill>
                <a:latin typeface="Arial Black" charset="0"/>
              </a:rPr>
              <a:t>. 152)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8" grpId="0"/>
      <p:bldP spid="164869" grpId="0"/>
      <p:bldP spid="164870" grpId="0"/>
      <p:bldP spid="164872" grpId="0"/>
      <p:bldP spid="164873" grpId="0"/>
      <p:bldP spid="164874" grpId="0"/>
      <p:bldP spid="164875" grpId="0"/>
      <p:bldP spid="164876" grpId="0" animBg="1"/>
      <p:bldP spid="164877" grpId="0" animBg="1"/>
      <p:bldP spid="164878" grpId="0"/>
      <p:bldP spid="164879" grpId="0"/>
      <p:bldP spid="164880" grpId="0"/>
      <p:bldP spid="164881" grpId="0"/>
      <p:bldP spid="1648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dirty="0" err="1" smtClean="0">
                <a:latin typeface="Arial"/>
                <a:cs typeface="Arial"/>
              </a:rPr>
              <a:t>Ang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Proseso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sa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Paghahanda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ng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Paglalahad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na</a:t>
            </a:r>
            <a:r>
              <a:rPr lang="en-US" sz="28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Book antiqua"/>
              <a:cs typeface="Book antiqua"/>
            </a:endParaRP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 useBgFill="1">
        <p:nvSpPr>
          <p:cNvPr id="130052" name="Rectangle 4"/>
          <p:cNvSpPr>
            <a:spLocks noChangeArrowheads="1"/>
          </p:cNvSpPr>
          <p:nvPr/>
        </p:nvSpPr>
        <p:spPr bwMode="auto">
          <a:xfrm>
            <a:off x="6858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Preparing Expository Sermons</a:t>
            </a:r>
            <a:endParaRPr lang="en-US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1951415" y="5146675"/>
            <a:ext cx="17564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1995488" y="4419600"/>
            <a:ext cx="163686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5436096" y="5181600"/>
            <a:ext cx="20300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5638800" y="4419600"/>
            <a:ext cx="163686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2438400" y="3643313"/>
            <a:ext cx="7813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PT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1163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30064" name="Rectangle 16"/>
          <p:cNvSpPr>
            <a:spLocks noChangeArrowheads="1"/>
          </p:cNvSpPr>
          <p:nvPr/>
        </p:nvSpPr>
        <p:spPr bwMode="auto">
          <a:xfrm>
            <a:off x="6005513" y="3643313"/>
            <a:ext cx="7985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PS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65" name="Rectangle 17"/>
          <p:cNvSpPr>
            <a:spLocks noChangeArrowheads="1"/>
          </p:cNvSpPr>
          <p:nvPr/>
        </p:nvSpPr>
        <p:spPr bwMode="auto">
          <a:xfrm>
            <a:off x="3429000" y="2805113"/>
            <a:ext cx="26569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Tulay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sa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Layunin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66" name="Rectangle 18"/>
          <p:cNvSpPr>
            <a:spLocks noChangeArrowheads="1"/>
          </p:cNvSpPr>
          <p:nvPr/>
        </p:nvSpPr>
        <p:spPr bwMode="auto">
          <a:xfrm>
            <a:off x="4233863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67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6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Laman</a:t>
            </a:r>
            <a:endParaRPr lang="en-US" sz="16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4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4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1164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  <p:sp>
        <p:nvSpPr>
          <p:cNvPr id="130076" name="Rectangle 28"/>
          <p:cNvSpPr>
            <a:spLocks noChangeArrowheads="1"/>
          </p:cNvSpPr>
          <p:nvPr/>
        </p:nvSpPr>
        <p:spPr bwMode="auto">
          <a:xfrm>
            <a:off x="2189163" y="1884363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77" name="Rectangle 29"/>
          <p:cNvSpPr>
            <a:spLocks noChangeArrowheads="1"/>
          </p:cNvSpPr>
          <p:nvPr/>
        </p:nvSpPr>
        <p:spPr bwMode="auto">
          <a:xfrm>
            <a:off x="5770563" y="1884363"/>
            <a:ext cx="1533622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SERMON</a:t>
            </a:r>
          </a:p>
        </p:txBody>
      </p:sp>
      <p:sp>
        <p:nvSpPr>
          <p:cNvPr id="130078" name="Rectangle 30"/>
          <p:cNvSpPr>
            <a:spLocks noChangeArrowheads="1"/>
          </p:cNvSpPr>
          <p:nvPr/>
        </p:nvSpPr>
        <p:spPr bwMode="auto">
          <a:xfrm>
            <a:off x="519113" y="5486400"/>
            <a:ext cx="138859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Pumili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79" name="Rectangle 31"/>
          <p:cNvSpPr>
            <a:spLocks noChangeArrowheads="1"/>
          </p:cNvSpPr>
          <p:nvPr/>
        </p:nvSpPr>
        <p:spPr bwMode="auto">
          <a:xfrm>
            <a:off x="519113" y="5013176"/>
            <a:ext cx="144385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Suriin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0080" name="Rectangle 32"/>
          <p:cNvSpPr>
            <a:spLocks noChangeArrowheads="1"/>
          </p:cNvSpPr>
          <p:nvPr/>
        </p:nvSpPr>
        <p:spPr bwMode="auto">
          <a:xfrm>
            <a:off x="595313" y="4443413"/>
            <a:ext cx="176937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3.1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81" name="Rectangle 33"/>
          <p:cNvSpPr>
            <a:spLocks noChangeArrowheads="1"/>
          </p:cNvSpPr>
          <p:nvPr/>
        </p:nvSpPr>
        <p:spPr bwMode="auto">
          <a:xfrm>
            <a:off x="671513" y="3757613"/>
            <a:ext cx="121025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3.2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82" name="Rectangle 34"/>
          <p:cNvSpPr>
            <a:spLocks noChangeArrowheads="1"/>
          </p:cNvSpPr>
          <p:nvPr/>
        </p:nvSpPr>
        <p:spPr bwMode="auto">
          <a:xfrm>
            <a:off x="1281113" y="2690813"/>
            <a:ext cx="139005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30083" name="Rectangle 35"/>
          <p:cNvSpPr>
            <a:spLocks noChangeArrowheads="1"/>
          </p:cNvSpPr>
          <p:nvPr/>
        </p:nvSpPr>
        <p:spPr bwMode="auto">
          <a:xfrm>
            <a:off x="3338513" y="2157413"/>
            <a:ext cx="290927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84" name="Rectangle 36"/>
          <p:cNvSpPr>
            <a:spLocks noChangeArrowheads="1"/>
          </p:cNvSpPr>
          <p:nvPr/>
        </p:nvSpPr>
        <p:spPr bwMode="auto">
          <a:xfrm>
            <a:off x="6843713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6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0085" name="Rectangle 37"/>
          <p:cNvSpPr>
            <a:spLocks noChangeArrowheads="1"/>
          </p:cNvSpPr>
          <p:nvPr/>
        </p:nvSpPr>
        <p:spPr bwMode="auto">
          <a:xfrm>
            <a:off x="7339013" y="4191000"/>
            <a:ext cx="215851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7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30086" name="Rectangle 38"/>
          <p:cNvSpPr>
            <a:spLocks noChangeArrowheads="1"/>
          </p:cNvSpPr>
          <p:nvPr/>
        </p:nvSpPr>
        <p:spPr bwMode="auto">
          <a:xfrm>
            <a:off x="7377113" y="5281613"/>
            <a:ext cx="127021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/>
                <a:cs typeface="Book antiqua"/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Mangaral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130087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naka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kulay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puti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texto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ay 10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Hakbang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ika-105)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165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latin typeface="Book antiqua"/>
                <a:cs typeface="Book antiqua"/>
              </a:rPr>
              <a:t>27-28, 251</a:t>
            </a:r>
            <a:endParaRPr lang="en-US">
              <a:solidFill>
                <a:srgbClr val="00084D"/>
              </a:solidFill>
              <a:latin typeface="Book antiqua"/>
              <a:cs typeface="Book antiqua"/>
            </a:endParaRPr>
          </a:p>
        </p:txBody>
      </p:sp>
      <p:sp>
        <p:nvSpPr>
          <p:cNvPr id="130089" name="Oval 41"/>
          <p:cNvSpPr>
            <a:spLocks noChangeArrowheads="1"/>
          </p:cNvSpPr>
          <p:nvPr/>
        </p:nvSpPr>
        <p:spPr bwMode="auto">
          <a:xfrm>
            <a:off x="990600" y="2362200"/>
            <a:ext cx="2057400" cy="14478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Book antiqua"/>
              <a:cs typeface="Book antiqu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err="1" smtClean="0">
                <a:latin typeface="Tahoma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u="sng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u="sng" dirty="0" err="1" smtClean="0">
                <a:latin typeface="Tahoma" charset="0"/>
                <a:ea typeface="ＭＳ Ｐゴシック" charset="0"/>
                <a:cs typeface="ＭＳ Ｐゴシック" charset="0"/>
              </a:rPr>
              <a:t>mungkahi</a:t>
            </a:r>
            <a:r>
              <a:rPr lang="en-US" b="1" u="sng" dirty="0" smtClean="0">
                <a:latin typeface="Tahoma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752600"/>
            <a:ext cx="7239000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naibigay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pangunahing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mensahe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o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puntos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Tahoma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dirty="0" smtClean="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endParaRPr lang="en-US" b="1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3878263" y="3733800"/>
            <a:ext cx="3685624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3600" b="1" dirty="0" err="1" smtClean="0"/>
              <a:t>Ipaliwanag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ito</a:t>
            </a:r>
            <a:endParaRPr lang="en-US" sz="3600" b="1" dirty="0" smtClean="0"/>
          </a:p>
          <a:p>
            <a:pPr>
              <a:buFontTx/>
              <a:buChar char="•"/>
            </a:pPr>
            <a:r>
              <a:rPr lang="en-US" sz="3600" b="1" dirty="0" err="1" smtClean="0"/>
              <a:t>Patunayan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ito</a:t>
            </a:r>
            <a:endParaRPr lang="en-US" sz="3600" b="1" dirty="0" smtClean="0"/>
          </a:p>
          <a:p>
            <a:pPr>
              <a:buFontTx/>
              <a:buChar char="•"/>
            </a:pPr>
            <a:r>
              <a:rPr lang="en-US" sz="3600" b="1" dirty="0" err="1" smtClean="0"/>
              <a:t>Ilapat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ito</a:t>
            </a:r>
            <a:endParaRPr lang="en-US" sz="3600" b="1" dirty="0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84677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/>
              <a:t>38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  <p:bldP spid="1669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44624"/>
            <a:ext cx="8610600" cy="1440160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Magiging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sobrang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ginaw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panahong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ngayon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!”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68313" y="3068638"/>
            <a:ext cx="86756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May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mga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ilang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talata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may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paliwanag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kaya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ibigay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nakasaad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paliwanag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(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halimbawa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Marcos 4).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1379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  <a:endParaRPr lang="en-US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1519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I.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Ipaliwanag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Ano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kailangan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ipaliwanag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</a:t>
            </a:r>
            <a:r>
              <a:rPr lang="en-US" altLang="ja-JP" sz="28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"</a:t>
            </a:r>
            <a:endParaRPr lang="en-US" altLang="ja-JP" sz="2800" dirty="0" smtClean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”Ah,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magiging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30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antas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5795963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--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Parenhayt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!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"</a:t>
            </a:r>
            <a:endParaRPr lang="en-US" sz="2800" dirty="0" smtClean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8313" y="4221163"/>
            <a:ext cx="86756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Kapag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tekso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walang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naibigay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paliwanag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b="1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ikaw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magpaliwanag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Marahil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inakala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may-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akda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maiintindihan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mga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tao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(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halimbawa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”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ipinanganak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pamamagitan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tubig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”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Juan </a:t>
            </a:r>
            <a:r>
              <a:rPr lang="en-US" sz="2200" dirty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3:5).</a:t>
            </a:r>
            <a:endParaRPr lang="en-US" sz="2200" dirty="0" smtClean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2"/>
              <a:buChar char="q"/>
              <a:defRPr/>
            </a:pP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ung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kailangan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madla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paliwanag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bigyan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paliwanag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68313" y="6173788"/>
            <a:ext cx="86756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C.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Mga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panimula/tanong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pasaklaw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kasagutan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7" grpId="0" build="p"/>
      <p:bldP spid="168969" grpId="0"/>
      <p:bldP spid="8" grpId="0" build="p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484784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Magiging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sobrang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ginaw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ang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panahong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ngayon</a:t>
            </a:r>
            <a:r>
              <a:rPr lang="en-US" altLang="ja-JP" dirty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.”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II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Patunayan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, “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Naniniwala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ba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aking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tagapagkinig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?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endParaRPr lang="en-US" sz="2200" dirty="0" smtClean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Sabi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BBC –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tungkol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Siberia!” </a:t>
            </a:r>
            <a:endParaRPr lang="en-US" sz="22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/>
              <a:t>38</a:t>
            </a:r>
            <a:endParaRPr lang="en-US" smtClean="0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I.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Ipaliwanag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“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Ano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kailangan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ipaliwanag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“Ah,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magiging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30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antas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5795963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Parenhayt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4825" y="4509120"/>
            <a:ext cx="86756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A.</a:t>
            </a: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Hindi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papapatunay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kung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tanggap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madla</a:t>
            </a:r>
            <a:endParaRPr lang="en-US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4825" y="4945683"/>
            <a:ext cx="8675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B.</a:t>
            </a: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Patunayan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lamang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kapag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madala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pangkasalukuyan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at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biblikal</a:t>
            </a:r>
            <a:endParaRPr lang="en-US" sz="22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04825" y="5649516"/>
            <a:ext cx="8675688" cy="11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C.</a:t>
            </a:r>
            <a:r>
              <a:rPr lang="en-US" sz="2800" dirty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Lalong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patunay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kahit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hindi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mambabasa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nung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panahon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Bibliya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ngunit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katibayan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pangkasalukuyang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mambabasa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  <a:endParaRPr lang="en-US" sz="2200" dirty="0">
              <a:effectLst>
                <a:outerShdw blurRad="50800" dist="508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3875" cy="4572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1800" y="765175"/>
            <a:ext cx="8677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Kapag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katibayan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magkakaroon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problema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tulad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etong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tatlong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pahayag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nakasaad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ibaba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: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1623466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Hindi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niya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i="1" u="sng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nakikita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koneksyon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12888" y="2080667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Maging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mabait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kay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lolo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para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lang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sanggol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12888" y="2495004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	</a:t>
            </a:r>
            <a:r>
              <a:rPr lang="en-US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Col. 1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pag-aalam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kalooban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Diyos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nakagbibigay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pasensya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289895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2.	Hindi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siya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i="1" u="sng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naniniwala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koneksyon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12888" y="3664545"/>
            <a:ext cx="75961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	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Efe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 </a:t>
            </a:r>
            <a:r>
              <a:rPr lang="en-US" sz="22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6:1-3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Paggalang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magulang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nakapagpahaba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buhay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12888" y="428208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</a:t>
            </a: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	</a:t>
            </a:r>
            <a:r>
              <a:rPr lang="en-US" sz="22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1 Cor. 7:10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–Hindi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muli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ikinasal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pagkatapos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diborsyo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65188" y="4739282"/>
            <a:ext cx="824388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3.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May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mas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higit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i="1" u="sng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importante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para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kanya</a:t>
            </a:r>
            <a:endParaRPr lang="en-US" sz="28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12888" y="5177433"/>
            <a:ext cx="75961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pagtanggap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mas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mahalaga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kaysa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kadalisayan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512888" y="5804495"/>
            <a:ext cx="75961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b.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pananatiling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may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trabaho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mas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mabuti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kaysa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maging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2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tapat</a:t>
            </a:r>
            <a:r>
              <a:rPr lang="en-US" sz="22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.”</a:t>
            </a:r>
            <a:endParaRPr lang="en-US" sz="2200" dirty="0">
              <a:effectLst>
                <a:outerShdw blurRad="50800" dist="635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/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II.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Patunayan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kasunod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</a:t>
            </a: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 descr="Divot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484784"/>
          </a:xfrm>
          <a:pattFill prst="divot">
            <a:fgClr>
              <a:schemeClr val="accent1"/>
            </a:fgClr>
            <a:bgClr>
              <a:schemeClr val="bg2"/>
            </a:bgClr>
          </a:pattFill>
          <a:ln w="57150">
            <a:solidFill>
              <a:schemeClr val="tx2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“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Magiging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sobrang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ginaw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ang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panahong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ngayon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latin typeface="Arial" charset="0"/>
                <a:cs typeface="Geneva" charset="0"/>
              </a:rPr>
              <a:t>.”</a:t>
            </a:r>
            <a:endParaRPr lang="en-US" dirty="0">
              <a:latin typeface="Arial" charset="0"/>
              <a:cs typeface="Geneva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0" y="31623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Patunayan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508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, “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Naniniwala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ba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aking</a:t>
            </a:r>
            <a:r>
              <a:rPr lang="en-US" altLang="ja-JP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sz="2200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tagapagkinig</a:t>
            </a:r>
            <a:r>
              <a:rPr lang="en-US" sz="22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?</a:t>
            </a:r>
            <a:r>
              <a:rPr lang="en-US" altLang="ja-JP" sz="2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”</a:t>
            </a:r>
            <a:endParaRPr lang="en-US" dirty="0" smtClean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en-US" altLang="ja-JP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Sabi</a:t>
            </a:r>
            <a:r>
              <a:rPr lang="en-US" altLang="ja-JP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ng</a:t>
            </a:r>
            <a:r>
              <a:rPr lang="en-US" altLang="ja-JP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BBC –</a:t>
            </a:r>
            <a:r>
              <a:rPr lang="en-US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tungkol</a:t>
            </a:r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sa</a:t>
            </a:r>
            <a:r>
              <a:rPr lang="en-US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Siberia!”</a:t>
            </a:r>
            <a:r>
              <a:rPr lang="en-US" sz="2800" dirty="0" smtClean="0">
                <a:effectLst>
                  <a:outerShdw blurRad="50800" dist="508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endParaRPr lang="en-US" sz="2800" dirty="0">
              <a:effectLst>
                <a:outerShdw blurRad="50800" dist="508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0" y="48768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III.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Ilapat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“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Eh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ano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ngayon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Saan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ito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nakikita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tunay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na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buhay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buFont typeface="Wingdings" charset="0"/>
              <a:buChar char="n"/>
              <a:defRPr/>
            </a:pP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Dalhin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iyong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mabigat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na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dyaket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kapag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ika’y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lalakbay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patungong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Siberia!” </a:t>
            </a:r>
            <a:endParaRPr lang="en-US" dirty="0">
              <a:effectLst>
                <a:outerShdw blurRad="50800" dist="635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527050" cy="461963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/>
              <a:t>39</a:t>
            </a:r>
            <a:endParaRPr lang="en-US" smtClean="0"/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-7938" y="1524000"/>
            <a:ext cx="9548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Ipaliwanag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ito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srgbClr val="00000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Sagutin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tanong</a:t>
            </a:r>
            <a:r>
              <a:rPr lang="en-US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, “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Ano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kailangan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kong</a:t>
            </a:r>
            <a:r>
              <a:rPr lang="en-US" altLang="ja-JP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</a:t>
            </a:r>
            <a:r>
              <a:rPr lang="en-US" altLang="ja-JP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ipaliwanag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?”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5000"/>
              <a:defRPr/>
            </a:pP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“Ah,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magiging</a:t>
            </a:r>
            <a:r>
              <a:rPr lang="en-US" altLang="ja-JP" sz="2800" dirty="0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 30 </a:t>
            </a:r>
            <a:r>
              <a:rPr lang="en-US" altLang="ja-JP" sz="2800" dirty="0" err="1" smtClean="0">
                <a:effectLst>
                  <a:outerShdw blurRad="50800" dist="63500" dir="2700000" algn="tl" rotWithShape="0">
                    <a:srgbClr val="000000"/>
                  </a:outerShdw>
                </a:effectLst>
                <a:cs typeface="Geneva" charset="0"/>
              </a:rPr>
              <a:t>antas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5795963" y="2478088"/>
            <a:ext cx="287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Parenhayt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!”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8620125" y="76200"/>
            <a:ext cx="469900" cy="400050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65188" y="2511425"/>
            <a:ext cx="8351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pagtatangi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kaalaman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nagdudulot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kayabangan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 Cor. 8:1a).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65188" y="3228975"/>
            <a:ext cx="82438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Kaalaman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dagdagan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pagmamahal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ay ma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makakatulong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lahat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 (</a:t>
            </a:r>
            <a:r>
              <a:rPr lang="en-US" sz="2000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 Cor. 8:1b).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8" y="115888"/>
            <a:ext cx="8229600" cy="457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III.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Ilapat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ito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 (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kasunod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…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 charset="0"/>
                <a:cs typeface="ＭＳ Ｐゴシック" charset="0"/>
              </a:rPr>
              <a:t>)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68313" y="685800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Maaring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maglapat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sariling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ideya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pahayag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isang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may-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akda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Bibliya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  <a:cs typeface="Geneva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68313" y="1395413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Sakaling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hindi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niya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ito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ginawa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u="sng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ikaw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mismo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kailangan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gumalaw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at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gawin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paglalapat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68313" y="2085975"/>
            <a:ext cx="86756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aming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layunin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pangagaral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i="1" u="sng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ugali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at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hindi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kaalaman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.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865188" y="4219575"/>
            <a:ext cx="83518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wastong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u="sng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prinsipyo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hermenyutiks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65188" y="4689475"/>
            <a:ext cx="824388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kongkretong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aplikasyon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at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pinahabang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aplikasyon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? (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idetalyo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ito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)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8313" y="3810000"/>
            <a:ext cx="8675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7688" indent="-547688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D.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tamang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paglapat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ay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nababahagi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2 parte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6513" y="5589588"/>
            <a:ext cx="3960813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Mga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tatay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huwag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ninyo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ibuyo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inyong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anak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magalit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4355976" y="5589588"/>
            <a:ext cx="4824537" cy="12684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charset="0"/>
              <a:buNone/>
              <a:defRPr/>
            </a:pP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Mga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nanay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tulungan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ninyo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inyong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mga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asawa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huwag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ibuyo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inyong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anak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magalit</a:t>
            </a:r>
            <a:r>
              <a:rPr lang="en-US" sz="2000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  <a:endParaRPr lang="en-US" sz="2000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own Arrow 2"/>
          <p:cNvSpPr>
            <a:spLocks noChangeArrowheads="1"/>
          </p:cNvSpPr>
          <p:nvPr/>
        </p:nvSpPr>
        <p:spPr bwMode="auto">
          <a:xfrm rot="3341569">
            <a:off x="2945607" y="4974431"/>
            <a:ext cx="368300" cy="801687"/>
          </a:xfrm>
          <a:prstGeom prst="downArrow">
            <a:avLst>
              <a:gd name="adj1" fmla="val 50000"/>
              <a:gd name="adj2" fmla="val 500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 rot="3341569">
            <a:off x="6910388" y="4991100"/>
            <a:ext cx="368300" cy="800100"/>
          </a:xfrm>
          <a:prstGeom prst="down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00" b="1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13" grpId="0" build="p" animBg="1"/>
      <p:bldP spid="14" grpId="0" build="allAtOnce" animBg="1"/>
      <p:bldP spid="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5E4700"/>
            </a:gs>
            <a:gs pos="100000">
              <a:srgbClr val="CC99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464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82600"/>
            <a:ext cx="8686800" cy="769441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Dalawang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Parte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ng</a:t>
            </a:r>
            <a:r>
              <a:rPr lang="en-US" b="1" dirty="0" smtClean="0">
                <a:solidFill>
                  <a:srgbClr val="FFFFFF"/>
                </a:solidFill>
                <a:cs typeface="Arial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cs typeface="Arial"/>
              </a:rPr>
              <a:t>Aplikasyon</a:t>
            </a:r>
            <a:endParaRPr lang="en-US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8642238" y="-27384"/>
            <a:ext cx="52409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Arial"/>
                <a:cs typeface="Arial"/>
              </a:rPr>
              <a:t>39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25958" name="Text Box 19"/>
          <p:cNvSpPr txBox="1">
            <a:spLocks noChangeArrowheads="1"/>
          </p:cNvSpPr>
          <p:nvPr/>
        </p:nvSpPr>
        <p:spPr bwMode="auto">
          <a:xfrm>
            <a:off x="76200" y="5181600"/>
            <a:ext cx="1447800" cy="163121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/>
              <a:t>Sitwasyon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panahon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Bibliya</a:t>
            </a:r>
            <a:endParaRPr lang="en-US" sz="2000" b="1" dirty="0"/>
          </a:p>
        </p:txBody>
      </p:sp>
      <p:sp>
        <p:nvSpPr>
          <p:cNvPr id="125960" name="Text Box 19"/>
          <p:cNvSpPr txBox="1">
            <a:spLocks noChangeArrowheads="1"/>
          </p:cNvSpPr>
          <p:nvPr/>
        </p:nvSpPr>
        <p:spPr bwMode="auto">
          <a:xfrm>
            <a:off x="3505200" y="5175250"/>
            <a:ext cx="16002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/>
              <a:t>Detalye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Kongkreto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5961" name="Text Box 19"/>
          <p:cNvSpPr txBox="1">
            <a:spLocks noChangeArrowheads="1"/>
          </p:cNvSpPr>
          <p:nvPr/>
        </p:nvSpPr>
        <p:spPr bwMode="auto">
          <a:xfrm>
            <a:off x="1462088" y="4168775"/>
            <a:ext cx="2119312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/>
              <a:t>Tunay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buhay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ehemplo</a:t>
            </a:r>
            <a:endParaRPr lang="en-US" sz="2000" dirty="0"/>
          </a:p>
        </p:txBody>
      </p:sp>
      <p:sp>
        <p:nvSpPr>
          <p:cNvPr id="125962" name="Text Box 20"/>
          <p:cNvSpPr txBox="1">
            <a:spLocks noChangeArrowheads="1"/>
          </p:cNvSpPr>
          <p:nvPr/>
        </p:nvSpPr>
        <p:spPr bwMode="auto">
          <a:xfrm>
            <a:off x="5029200" y="4168775"/>
            <a:ext cx="23622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/>
              <a:t>Tunay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buhay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parokyano</a:t>
            </a:r>
            <a:endParaRPr lang="en-US" sz="2000" dirty="0"/>
          </a:p>
        </p:txBody>
      </p:sp>
      <p:sp>
        <p:nvSpPr>
          <p:cNvPr id="125963" name="Text Box 19"/>
          <p:cNvSpPr txBox="1">
            <a:spLocks noChangeArrowheads="1"/>
          </p:cNvSpPr>
          <p:nvPr/>
        </p:nvSpPr>
        <p:spPr bwMode="auto">
          <a:xfrm>
            <a:off x="3048000" y="2286000"/>
            <a:ext cx="2438400" cy="7078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/>
              <a:t>Prinsipyo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dirty="0" err="1" smtClean="0"/>
              <a:t>Kalidad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ideya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25964" name="TextBox 12"/>
          <p:cNvSpPr txBox="1">
            <a:spLocks noChangeArrowheads="1"/>
          </p:cNvSpPr>
          <p:nvPr/>
        </p:nvSpPr>
        <p:spPr bwMode="auto">
          <a:xfrm>
            <a:off x="7696200" y="4013200"/>
            <a:ext cx="968885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/>
              <a:t>Dugo</a:t>
            </a:r>
            <a:endParaRPr lang="en-US" sz="2000" dirty="0" smtClean="0"/>
          </a:p>
          <a:p>
            <a:pPr algn="ctr"/>
            <a:r>
              <a:rPr lang="en-US" sz="2000" dirty="0" smtClean="0"/>
              <a:t>at </a:t>
            </a:r>
          </a:p>
          <a:p>
            <a:pPr algn="ctr"/>
            <a:r>
              <a:rPr lang="en-US" sz="2000" dirty="0" err="1" smtClean="0"/>
              <a:t>Laman</a:t>
            </a:r>
            <a:endParaRPr lang="en-US" sz="2000" dirty="0"/>
          </a:p>
        </p:txBody>
      </p:sp>
      <p:sp>
        <p:nvSpPr>
          <p:cNvPr id="125965" name="TextBox 13"/>
          <p:cNvSpPr txBox="1">
            <a:spLocks noChangeArrowheads="1"/>
          </p:cNvSpPr>
          <p:nvPr/>
        </p:nvSpPr>
        <p:spPr bwMode="auto">
          <a:xfrm>
            <a:off x="381000" y="4013200"/>
            <a:ext cx="968885" cy="101566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/>
              <a:t>Dugo</a:t>
            </a:r>
            <a:endParaRPr lang="en-US" sz="2000" dirty="0" smtClean="0"/>
          </a:p>
          <a:p>
            <a:pPr algn="ctr"/>
            <a:r>
              <a:rPr lang="en-US" sz="2000" dirty="0" smtClean="0"/>
              <a:t>at </a:t>
            </a:r>
          </a:p>
          <a:p>
            <a:pPr algn="ctr"/>
            <a:r>
              <a:rPr lang="en-US" sz="2000" dirty="0" err="1" smtClean="0"/>
              <a:t>Laman</a:t>
            </a:r>
            <a:endParaRPr lang="en-US" sz="2000" dirty="0"/>
          </a:p>
        </p:txBody>
      </p:sp>
      <p:sp>
        <p:nvSpPr>
          <p:cNvPr id="15" name="Right Arrow 14"/>
          <p:cNvSpPr/>
          <p:nvPr/>
        </p:nvSpPr>
        <p:spPr bwMode="auto">
          <a:xfrm rot="19379865">
            <a:off x="1584325" y="2967038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313893">
            <a:off x="5507038" y="2976563"/>
            <a:ext cx="1447800" cy="6858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685800" y="1044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= </a:t>
            </a:r>
            <a:r>
              <a:rPr lang="en-US" sz="3200" b="1" kern="0" dirty="0" err="1" smtClean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Prinsipyo</a:t>
            </a:r>
            <a:r>
              <a:rPr lang="en-US" sz="3200" b="1" kern="0" dirty="0" smtClean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+</a:t>
            </a:r>
            <a:r>
              <a:rPr lang="en-US" sz="3200" b="1" kern="0" dirty="0" smtClean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 </a:t>
            </a:r>
            <a:r>
              <a:rPr lang="en-US" sz="3200" b="1" kern="0" dirty="0" err="1" smtClean="0">
                <a:solidFill>
                  <a:srgbClr val="FFFFFF"/>
                </a:solidFill>
                <a:latin typeface="+mj-lt"/>
                <a:ea typeface="+mj-ea"/>
                <a:cs typeface="Arial"/>
              </a:rPr>
              <a:t>Detalye</a:t>
            </a:r>
            <a:endParaRPr lang="en-US" sz="3200" b="1" kern="0" dirty="0">
              <a:solidFill>
                <a:srgbClr val="FFFFFF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323975" y="4876800"/>
            <a:ext cx="1724025" cy="132343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Huwag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tabasin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ang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sulok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ng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pananim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”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486400" y="4876800"/>
            <a:ext cx="1905000" cy="16312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“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Bayaran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ang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pulubi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para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magtrabaho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ng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i="1" dirty="0" err="1" smtClean="0">
                <a:solidFill>
                  <a:srgbClr val="FF0000"/>
                </a:solidFill>
              </a:rPr>
              <a:t>gawain-bahay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43288" y="3025775"/>
            <a:ext cx="1724025" cy="1015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en-US" sz="2000" b="1" i="1" dirty="0" err="1" smtClean="0">
                <a:solidFill>
                  <a:srgbClr val="FF0000"/>
                </a:solidFill>
              </a:rPr>
              <a:t>Bigyan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ng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trabaho</a:t>
            </a:r>
            <a:r>
              <a:rPr lang="en-US" sz="2000" b="1" i="1" dirty="0" smtClean="0">
                <a:solidFill>
                  <a:srgbClr val="FF0000"/>
                </a:solidFill>
              </a:rPr>
              <a:t> nag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mahihirap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5959" name="Text Box 20"/>
          <p:cNvSpPr txBox="1">
            <a:spLocks noChangeArrowheads="1"/>
          </p:cNvSpPr>
          <p:nvPr/>
        </p:nvSpPr>
        <p:spPr bwMode="auto">
          <a:xfrm>
            <a:off x="7239000" y="5175250"/>
            <a:ext cx="1905000" cy="1015663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dirty="0" err="1" smtClean="0"/>
              <a:t>Sitwasyon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ng</a:t>
            </a:r>
            <a:r>
              <a:rPr lang="en-US" sz="2000" b="1" dirty="0" smtClean="0"/>
              <a:t> ika-21 </a:t>
            </a:r>
            <a:r>
              <a:rPr lang="en-US" sz="2000" b="1" dirty="0" err="1" smtClean="0"/>
              <a:t>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siglo</a:t>
            </a:r>
            <a:endParaRPr lang="en-US" sz="2000" b="1" dirty="0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latin typeface="Arial"/>
                <a:cs typeface="Arial"/>
              </a:rPr>
              <a:t>Ang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Proseso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Paghahanda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Paglalahad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na</a:t>
            </a:r>
            <a:r>
              <a:rPr lang="en-US" sz="2400" dirty="0" smtClean="0">
                <a:latin typeface="Arial"/>
                <a:cs typeface="Arial"/>
              </a:rPr>
              <a:t> Sermon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91139" name="Rectangle 1027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89444" name="Rectangle 1028"/>
          <p:cNvSpPr>
            <a:spLocks noChangeArrowheads="1"/>
          </p:cNvSpPr>
          <p:nvPr/>
        </p:nvSpPr>
        <p:spPr bwMode="auto">
          <a:xfrm>
            <a:off x="685800" y="1447800"/>
            <a:ext cx="7772399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Hango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Ramesh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Richard</a:t>
            </a:r>
            <a:r>
              <a:rPr lang="fr-FR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</a:t>
            </a:r>
            <a:r>
              <a:rPr 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Preparing Expository Sermons</a:t>
            </a:r>
          </a:p>
        </p:txBody>
      </p:sp>
      <p:sp>
        <p:nvSpPr>
          <p:cNvPr id="189445" name="Rectangle 1029"/>
          <p:cNvSpPr>
            <a:spLocks noChangeArrowheads="1"/>
          </p:cNvSpPr>
          <p:nvPr/>
        </p:nvSpPr>
        <p:spPr bwMode="auto">
          <a:xfrm>
            <a:off x="2133600" y="5181600"/>
            <a:ext cx="162534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Pag-aralan</a:t>
            </a:r>
            <a:endParaRPr lang="en-US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1142" name="Rectangle 1030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43" name="Rectangle 1031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44" name="Rectangle 1032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9449" name="Rectangle 1033"/>
          <p:cNvSpPr>
            <a:spLocks noChangeArrowheads="1"/>
          </p:cNvSpPr>
          <p:nvPr/>
        </p:nvSpPr>
        <p:spPr bwMode="auto">
          <a:xfrm>
            <a:off x="1995488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50" name="Rectangle 1034"/>
          <p:cNvSpPr>
            <a:spLocks noChangeArrowheads="1"/>
          </p:cNvSpPr>
          <p:nvPr/>
        </p:nvSpPr>
        <p:spPr bwMode="auto">
          <a:xfrm>
            <a:off x="5929313" y="5181600"/>
            <a:ext cx="20300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Pangangaral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51" name="Rectangle 1035"/>
          <p:cNvSpPr>
            <a:spLocks noChangeArrowheads="1"/>
          </p:cNvSpPr>
          <p:nvPr/>
        </p:nvSpPr>
        <p:spPr bwMode="auto">
          <a:xfrm>
            <a:off x="5638800" y="4419600"/>
            <a:ext cx="16368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Kaayusan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1148" name="Rectangle 1036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9453" name="Rectangle 1037"/>
          <p:cNvSpPr>
            <a:spLocks noChangeArrowheads="1"/>
          </p:cNvSpPr>
          <p:nvPr/>
        </p:nvSpPr>
        <p:spPr bwMode="auto">
          <a:xfrm>
            <a:off x="2438400" y="3643313"/>
            <a:ext cx="78131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1150" name="Rectangle 1038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51" name="Rectangle 1039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9456" name="Rectangle 1040"/>
          <p:cNvSpPr>
            <a:spLocks noChangeArrowheads="1"/>
          </p:cNvSpPr>
          <p:nvPr/>
        </p:nvSpPr>
        <p:spPr bwMode="auto">
          <a:xfrm>
            <a:off x="6005513" y="3643313"/>
            <a:ext cx="79859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PS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57" name="Rectangle 1041"/>
          <p:cNvSpPr>
            <a:spLocks noChangeArrowheads="1"/>
          </p:cNvSpPr>
          <p:nvPr/>
        </p:nvSpPr>
        <p:spPr bwMode="auto">
          <a:xfrm>
            <a:off x="3429000" y="2805113"/>
            <a:ext cx="26569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Tulay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Layunin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58" name="Rectangle 1042"/>
          <p:cNvSpPr>
            <a:spLocks noChangeArrowheads="1"/>
          </p:cNvSpPr>
          <p:nvPr/>
        </p:nvSpPr>
        <p:spPr bwMode="auto">
          <a:xfrm>
            <a:off x="4227513" y="2336800"/>
            <a:ext cx="80122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59" name="Rectangle 1043"/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Puso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60" name="Rectangle 1044"/>
          <p:cNvSpPr>
            <a:spLocks noChangeArrowheads="1"/>
          </p:cNvSpPr>
          <p:nvPr/>
        </p:nvSpPr>
        <p:spPr bwMode="auto">
          <a:xfrm>
            <a:off x="39497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Buto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61" name="Rectangle 1045"/>
          <p:cNvSpPr>
            <a:spLocks noChangeArrowheads="1"/>
          </p:cNvSpPr>
          <p:nvPr/>
        </p:nvSpPr>
        <p:spPr bwMode="auto">
          <a:xfrm>
            <a:off x="4178300" y="5232400"/>
            <a:ext cx="9271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800" b="1" i="1" dirty="0" err="1" smtClean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Laman</a:t>
            </a:r>
            <a:endParaRPr lang="en-US" sz="18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91158" name="AutoShape 1046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59" name="AutoShape 1047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60" name="AutoShape 1048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61" name="AutoShape 1049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62" name="AutoShape 1050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1163" name="AutoShape 1051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89468" name="Rectangle 1052"/>
          <p:cNvSpPr>
            <a:spLocks noChangeArrowheads="1"/>
          </p:cNvSpPr>
          <p:nvPr/>
        </p:nvSpPr>
        <p:spPr bwMode="auto">
          <a:xfrm>
            <a:off x="2189163" y="1884363"/>
            <a:ext cx="142541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69" name="Rectangle 1053"/>
          <p:cNvSpPr>
            <a:spLocks noChangeArrowheads="1"/>
          </p:cNvSpPr>
          <p:nvPr/>
        </p:nvSpPr>
        <p:spPr bwMode="auto">
          <a:xfrm>
            <a:off x="5770563" y="1884363"/>
            <a:ext cx="1519237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SERMON</a:t>
            </a:r>
          </a:p>
        </p:txBody>
      </p:sp>
      <p:sp>
        <p:nvSpPr>
          <p:cNvPr id="189470" name="Rectangle 1054"/>
          <p:cNvSpPr>
            <a:spLocks noChangeArrowheads="1"/>
          </p:cNvSpPr>
          <p:nvPr/>
        </p:nvSpPr>
        <p:spPr bwMode="auto">
          <a:xfrm>
            <a:off x="519113" y="5486400"/>
            <a:ext cx="1755613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Pumili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1" name="Rectangle 1055"/>
          <p:cNvSpPr>
            <a:spLocks noChangeArrowheads="1"/>
          </p:cNvSpPr>
          <p:nvPr/>
        </p:nvSpPr>
        <p:spPr bwMode="auto">
          <a:xfrm>
            <a:off x="519113" y="5181600"/>
            <a:ext cx="1825481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Suriin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Teksto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2" name="Rectangle 1056"/>
          <p:cNvSpPr>
            <a:spLocks noChangeArrowheads="1"/>
          </p:cNvSpPr>
          <p:nvPr/>
        </p:nvSpPr>
        <p:spPr bwMode="auto">
          <a:xfrm>
            <a:off x="595313" y="4443413"/>
            <a:ext cx="176937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Ekesejetikal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3" name="Rectangle 1057"/>
          <p:cNvSpPr>
            <a:spLocks noChangeArrowheads="1"/>
          </p:cNvSpPr>
          <p:nvPr/>
        </p:nvSpPr>
        <p:spPr bwMode="auto">
          <a:xfrm>
            <a:off x="671513" y="3757613"/>
            <a:ext cx="116063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eksejetikal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5" name="Rectangle 1059"/>
          <p:cNvSpPr>
            <a:spLocks noChangeArrowheads="1"/>
          </p:cNvSpPr>
          <p:nvPr/>
        </p:nvSpPr>
        <p:spPr bwMode="auto">
          <a:xfrm>
            <a:off x="3338513" y="2157413"/>
            <a:ext cx="290927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Nais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Tugon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Tagapakinig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6" name="Rectangle 1060"/>
          <p:cNvSpPr>
            <a:spLocks noChangeArrowheads="1"/>
          </p:cNvSpPr>
          <p:nvPr/>
        </p:nvSpPr>
        <p:spPr bwMode="auto">
          <a:xfrm>
            <a:off x="6843713" y="3757613"/>
            <a:ext cx="1968637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Ideyang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7" name="Rectangle 1061"/>
          <p:cNvSpPr>
            <a:spLocks noChangeArrowheads="1"/>
          </p:cNvSpPr>
          <p:nvPr/>
        </p:nvSpPr>
        <p:spPr bwMode="auto">
          <a:xfrm>
            <a:off x="7339013" y="4191000"/>
            <a:ext cx="2158518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Homilitikal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Pagbabalangkas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Kaliwanagan</a:t>
            </a:r>
            <a:endParaRPr lang="en-US" sz="1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Panimula/Pangwakas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8" name="Rectangle 1062"/>
          <p:cNvSpPr>
            <a:spLocks noChangeArrowheads="1"/>
          </p:cNvSpPr>
          <p:nvPr/>
        </p:nvSpPr>
        <p:spPr bwMode="auto">
          <a:xfrm>
            <a:off x="7377113" y="5281613"/>
            <a:ext cx="122033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Mangaral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89479" name="Rectangle 1063"/>
          <p:cNvSpPr>
            <a:spLocks noChangeArrowheads="1"/>
          </p:cNvSpPr>
          <p:nvPr/>
        </p:nvSpPr>
        <p:spPr bwMode="auto">
          <a:xfrm>
            <a:off x="685800" y="6021388"/>
            <a:ext cx="79248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salitang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puti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ay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hango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hakbang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mula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Biblical </a:t>
            </a:r>
            <a:r>
              <a:rPr lang="en-US" sz="14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Preaching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ni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Haddon Robinson (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tala</a:t>
            </a:r>
            <a:r>
              <a:rPr lang="en-US" sz="1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ika-105</a:t>
            </a:r>
            <a:r>
              <a:rPr lang="en-US" sz="1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91175" name="Text Box 1064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914400" y="2438400"/>
            <a:ext cx="2286000" cy="11430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9474" name="Rectangle 1058"/>
          <p:cNvSpPr>
            <a:spLocks noChangeArrowheads="1"/>
          </p:cNvSpPr>
          <p:nvPr/>
        </p:nvSpPr>
        <p:spPr bwMode="auto">
          <a:xfrm>
            <a:off x="1281113" y="2690813"/>
            <a:ext cx="1476903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Tatlong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Paglalahad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</a:p>
          <a:p>
            <a:pPr marL="342900" indent="-342900">
              <a:defRPr/>
            </a:pP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	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Tanong</a:t>
            </a: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2"/>
          <p:cNvGraphicFramePr>
            <a:graphicFrameLocks noChangeAspect="1"/>
          </p:cNvGraphicFramePr>
          <p:nvPr/>
        </p:nvGraphicFramePr>
        <p:xfrm>
          <a:off x="-225425" y="166688"/>
          <a:ext cx="9380538" cy="724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1" name="Document" r:id="rId4" imgW="5829300" imgH="4508500" progId="Word.Document.8">
                  <p:embed/>
                </p:oleObj>
              </mc:Choice>
              <mc:Fallback>
                <p:oleObj name="Document" r:id="rId4" imgW="5829300" imgH="4508500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425" y="166688"/>
                        <a:ext cx="9380538" cy="7248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09600"/>
          </a:xfrm>
          <a:solidFill>
            <a:srgbClr val="000000"/>
          </a:solidFill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Buod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Pagsulong</a:t>
            </a:r>
            <a:endParaRPr lang="en-US" sz="32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Text Box 13"/>
          <p:cNvSpPr txBox="1">
            <a:spLocks noChangeArrowheads="1"/>
          </p:cNvSpPr>
          <p:nvPr/>
        </p:nvSpPr>
        <p:spPr bwMode="auto">
          <a:xfrm>
            <a:off x="8591550" y="0"/>
            <a:ext cx="552450" cy="457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solidFill>
                  <a:srgbClr val="FFFFFF"/>
                </a:solidFill>
                <a:latin typeface="Comic Sans MS" charset="0"/>
              </a:rPr>
              <a:t>39</a:t>
            </a:r>
            <a:endParaRPr lang="en-US" b="1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Pagsasaysay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ng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Bibliya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</a:t>
            </a: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Kunin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ang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presentasyong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ito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ng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libre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3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6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404813"/>
            <a:ext cx="7989888" cy="2027237"/>
          </a:xfrm>
          <a:solidFill>
            <a:srgbClr val="440044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Nahirapan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ba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kayong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magbalangkas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na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eksedyitikal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?</a:t>
            </a:r>
            <a:endParaRPr lang="en-US" b="1" dirty="0">
              <a:latin typeface="Arial" charset="0"/>
              <a:cs typeface="ＭＳ Ｐゴシック" charset="0"/>
            </a:endParaRPr>
          </a:p>
        </p:txBody>
      </p:sp>
      <p:sp>
        <p:nvSpPr>
          <p:cNvPr id="93186" name="Rectangle 2"/>
          <p:cNvSpPr txBox="1">
            <a:spLocks noChangeArrowheads="1"/>
          </p:cNvSpPr>
          <p:nvPr/>
        </p:nvSpPr>
        <p:spPr bwMode="auto">
          <a:xfrm>
            <a:off x="577850" y="3068638"/>
            <a:ext cx="7989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“Sa </a:t>
            </a:r>
            <a:r>
              <a:rPr lang="en-US" sz="4000" b="1" dirty="0" err="1" smtClean="0">
                <a:solidFill>
                  <a:schemeClr val="bg1"/>
                </a:solidFill>
              </a:rPr>
              <a:t>lahat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bagay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ginagawa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natin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ngayon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walang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kahirap-hirap</a:t>
            </a:r>
            <a:r>
              <a:rPr lang="en-US" sz="4000" b="1" dirty="0" smtClean="0">
                <a:solidFill>
                  <a:schemeClr val="bg1"/>
                </a:solidFill>
              </a:rPr>
              <a:t> ay </a:t>
            </a:r>
            <a:r>
              <a:rPr lang="en-US" sz="4000" b="1" dirty="0" err="1" smtClean="0">
                <a:solidFill>
                  <a:schemeClr val="bg1"/>
                </a:solidFill>
              </a:rPr>
              <a:t>dumanas</a:t>
            </a:r>
            <a:r>
              <a:rPr lang="en-US" sz="4000" b="1" dirty="0" smtClean="0">
                <a:solidFill>
                  <a:schemeClr val="bg1"/>
                </a:solidFill>
              </a:rPr>
              <a:t> din </a:t>
            </a:r>
            <a:r>
              <a:rPr lang="en-US" sz="4000" b="1" dirty="0" err="1" smtClean="0">
                <a:solidFill>
                  <a:schemeClr val="bg1"/>
                </a:solidFill>
              </a:rPr>
              <a:t>tayo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hirap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paggawa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nung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minsan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isang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panahon</a:t>
            </a:r>
            <a:r>
              <a:rPr lang="en-US" sz="4000" b="1" dirty="0" smtClean="0">
                <a:solidFill>
                  <a:schemeClr val="bg1"/>
                </a:solidFill>
              </a:rPr>
              <a:t>”</a:t>
            </a:r>
            <a:endParaRPr lang="en-US" sz="4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"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0"/>
            <a:ext cx="8243887" cy="1484313"/>
          </a:xfrm>
        </p:spPr>
        <p:txBody>
          <a:bodyPr anchor="t"/>
          <a:lstStyle/>
          <a:p>
            <a:pPr eaLnBrk="1" hangingPunct="1"/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Gamit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Efeso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6:4,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sundan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natin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ang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hakbang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  <a:cs typeface="ＭＳ Ｐゴシック" charset="0"/>
              </a:rPr>
              <a:t> 1-3</a:t>
            </a:r>
            <a:endParaRPr lang="en-US" b="1" dirty="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Efeso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>
                <a:solidFill>
                  <a:srgbClr val="FFFFFF"/>
                </a:solidFill>
              </a:rPr>
              <a:t>Καὶ οἱ πατέρες,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μὴ παροργίζετε τὰ τέκνα ὑμῶν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l-GR" sz="3600">
                <a:solidFill>
                  <a:srgbClr val="FFFFFF"/>
                </a:solidFill>
              </a:rPr>
              <a:t>ἀλλὰ ἐκτρέφετε αὐτὰ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ἐν παιδείᾳ καὶ </a:t>
            </a:r>
            <a:endParaRPr lang="en-US" sz="3600">
              <a:solidFill>
                <a:srgbClr val="FFFFFF"/>
              </a:solidFill>
            </a:endParaRPr>
          </a:p>
          <a:p>
            <a:r>
              <a:rPr lang="en-US" sz="3600">
                <a:solidFill>
                  <a:srgbClr val="FFFFFF"/>
                </a:solidFill>
              </a:rPr>
              <a:t>	</a:t>
            </a:r>
            <a:r>
              <a:rPr lang="el-GR" sz="3600">
                <a:solidFill>
                  <a:srgbClr val="FFFFFF"/>
                </a:solidFill>
              </a:rPr>
              <a:t>νουθεσίᾳ κυρίου</a:t>
            </a:r>
            <a:r>
              <a:rPr lang="en-US" sz="2800" b="1">
                <a:solidFill>
                  <a:srgbClr val="FFFFFF"/>
                </a:solidFill>
              </a:rPr>
              <a:t>  (NA27 GNT 1993)</a:t>
            </a:r>
            <a:endParaRPr lang="en-US" sz="2800" b="1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 smtClean="0">
                <a:solidFill>
                  <a:srgbClr val="FFFFFF"/>
                </a:solidFill>
              </a:rPr>
              <a:t>"</a:t>
            </a:r>
            <a:r>
              <a:rPr lang="en-US" sz="2800" b="1" dirty="0" err="1" smtClean="0">
                <a:solidFill>
                  <a:srgbClr val="FFFFFF"/>
                </a:solidFill>
              </a:rPr>
              <a:t>Mga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magulang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huwag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ninyong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ibuyo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paghihimagsik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laban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inyo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inyong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mga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anak</a:t>
            </a:r>
            <a:r>
              <a:rPr lang="en-US" sz="2800" b="1" dirty="0" smtClean="0">
                <a:solidFill>
                  <a:srgbClr val="FFFFFF"/>
                </a:solidFill>
              </a:rPr>
              <a:t>. Sa </a:t>
            </a:r>
            <a:r>
              <a:rPr lang="en-US" sz="2800" b="1" dirty="0" err="1" smtClean="0">
                <a:solidFill>
                  <a:srgbClr val="FFFFFF"/>
                </a:solidFill>
              </a:rPr>
              <a:t>halip</a:t>
            </a:r>
            <a:r>
              <a:rPr lang="en-US" sz="2800" b="1" dirty="0" smtClean="0">
                <a:solidFill>
                  <a:srgbClr val="FFFFFF"/>
                </a:solidFill>
              </a:rPr>
              <a:t>, </a:t>
            </a:r>
            <a:r>
              <a:rPr lang="en-US" sz="2800" b="1" dirty="0" err="1" smtClean="0">
                <a:solidFill>
                  <a:srgbClr val="FFFFFF"/>
                </a:solidFill>
              </a:rPr>
              <a:t>palakihin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ninyo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sila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ayon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sa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disiplina</a:t>
            </a:r>
            <a:r>
              <a:rPr lang="en-US" sz="2800" b="1" dirty="0" smtClean="0">
                <a:solidFill>
                  <a:srgbClr val="FFFFFF"/>
                </a:solidFill>
              </a:rPr>
              <a:t> at </a:t>
            </a:r>
            <a:r>
              <a:rPr lang="en-US" sz="2800" b="1" dirty="0" err="1" smtClean="0">
                <a:solidFill>
                  <a:srgbClr val="FFFFFF"/>
                </a:solidFill>
              </a:rPr>
              <a:t>aral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ng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Panginoon</a:t>
            </a:r>
            <a:r>
              <a:rPr lang="en-US" sz="3200" dirty="0" smtClean="0"/>
              <a:t>.</a:t>
            </a:r>
            <a:r>
              <a:rPr lang="en-US" sz="3200" b="1" dirty="0" smtClean="0">
                <a:solidFill>
                  <a:srgbClr val="FFFFFF"/>
                </a:solidFill>
              </a:rPr>
              <a:t>"</a:t>
            </a:r>
            <a:r>
              <a:rPr lang="en-US" sz="2800" b="1" dirty="0" smtClean="0">
                <a:solidFill>
                  <a:srgbClr val="FFFFFF"/>
                </a:solidFill>
              </a:rPr>
              <a:t> (MBBTAG)</a:t>
            </a:r>
            <a:r>
              <a:rPr lang="en-US" sz="3200" b="1" dirty="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Pag-aralan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793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00" b="1" u="sng" dirty="0" err="1" smtClean="0">
                <a:solidFill>
                  <a:srgbClr val="FFFF00"/>
                </a:solidFill>
              </a:rPr>
              <a:t>Konteksto</a:t>
            </a:r>
            <a:r>
              <a:rPr lang="en-US" sz="2200" b="1" dirty="0" smtClean="0">
                <a:solidFill>
                  <a:srgbClr val="FFFF00"/>
                </a:solidFill>
              </a:rPr>
              <a:t>: </a:t>
            </a:r>
            <a:r>
              <a:rPr lang="en-US" sz="2200" b="1" dirty="0" err="1" smtClean="0">
                <a:solidFill>
                  <a:srgbClr val="FFFF00"/>
                </a:solidFill>
              </a:rPr>
              <a:t>Ano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naitala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ni</a:t>
            </a:r>
            <a:r>
              <a:rPr lang="en-US" sz="2200" b="1" dirty="0" smtClean="0">
                <a:solidFill>
                  <a:srgbClr val="FFFF00"/>
                </a:solidFill>
              </a:rPr>
              <a:t> Pablo </a:t>
            </a:r>
            <a:r>
              <a:rPr lang="en-US" sz="2200" b="1" dirty="0" err="1" smtClean="0">
                <a:solidFill>
                  <a:srgbClr val="FFFF00"/>
                </a:solidFill>
              </a:rPr>
              <a:t>bago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itong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talata</a:t>
            </a:r>
            <a:r>
              <a:rPr lang="en-US" sz="2200" b="1" dirty="0" smtClean="0">
                <a:solidFill>
                  <a:srgbClr val="FFFF00"/>
                </a:solidFill>
              </a:rPr>
              <a:t>?</a:t>
            </a:r>
          </a:p>
          <a:p>
            <a:pPr lvl="2"/>
            <a:r>
              <a:rPr lang="en-US" sz="2200" b="1" dirty="0">
                <a:solidFill>
                  <a:srgbClr val="FFFFFF"/>
                </a:solidFill>
              </a:rPr>
              <a:t>•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anak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dapat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sundin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kanilang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magulang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>
                <a:solidFill>
                  <a:srgbClr val="FFFFFF"/>
                </a:solidFill>
              </a:rPr>
              <a:t>(6:1-3).</a:t>
            </a:r>
          </a:p>
          <a:p>
            <a:pPr lvl="2"/>
            <a:r>
              <a:rPr lang="en-US" sz="2200" b="1" dirty="0">
                <a:solidFill>
                  <a:srgbClr val="FFFFFF"/>
                </a:solidFill>
              </a:rPr>
              <a:t>•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mananampalataya</a:t>
            </a:r>
            <a:r>
              <a:rPr lang="en-US" sz="2200" b="1" dirty="0" smtClean="0">
                <a:solidFill>
                  <a:srgbClr val="FFFFFF"/>
                </a:solidFill>
              </a:rPr>
              <a:t> ay </a:t>
            </a:r>
            <a:r>
              <a:rPr lang="en-US" sz="2200" b="1" dirty="0" err="1" smtClean="0">
                <a:solidFill>
                  <a:srgbClr val="FFFFFF"/>
                </a:solidFill>
              </a:rPr>
              <a:t>dapat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magpasakop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sa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isa’t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isa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>
                <a:solidFill>
                  <a:srgbClr val="FFFFFF"/>
                </a:solidFill>
              </a:rPr>
              <a:t>(5:21–6:9).</a:t>
            </a:r>
          </a:p>
          <a:p>
            <a:pPr lvl="2"/>
            <a:endParaRPr lang="en-US" sz="2200" b="1" dirty="0">
              <a:solidFill>
                <a:srgbClr val="FFFFFF"/>
              </a:solidFill>
            </a:endParaRPr>
          </a:p>
          <a:p>
            <a:r>
              <a:rPr lang="en-US" sz="2200" b="1" u="sng" dirty="0" err="1" smtClean="0">
                <a:solidFill>
                  <a:srgbClr val="FFFF00"/>
                </a:solidFill>
              </a:rPr>
              <a:t>Pakay</a:t>
            </a:r>
            <a:r>
              <a:rPr lang="en-US" sz="2200" b="1" dirty="0" smtClean="0">
                <a:solidFill>
                  <a:srgbClr val="FFFF00"/>
                </a:solidFill>
              </a:rPr>
              <a:t>: </a:t>
            </a:r>
            <a:r>
              <a:rPr lang="en-US" sz="2200" b="1" dirty="0" err="1" smtClean="0">
                <a:solidFill>
                  <a:srgbClr val="FFFF00"/>
                </a:solidFill>
              </a:rPr>
              <a:t>Bakit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talatang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ito</a:t>
            </a:r>
            <a:r>
              <a:rPr lang="en-US" sz="2200" b="1" dirty="0" smtClean="0">
                <a:solidFill>
                  <a:srgbClr val="FFFF00"/>
                </a:solidFill>
              </a:rPr>
              <a:t> ay </a:t>
            </a:r>
            <a:r>
              <a:rPr lang="en-US" sz="2200" b="1" dirty="0" err="1" smtClean="0">
                <a:solidFill>
                  <a:srgbClr val="FFFF00"/>
                </a:solidFill>
              </a:rPr>
              <a:t>nasa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Bibliya</a:t>
            </a:r>
            <a:r>
              <a:rPr lang="en-US" sz="2200" b="1" dirty="0" smtClean="0">
                <a:solidFill>
                  <a:srgbClr val="FFFF00"/>
                </a:solidFill>
              </a:rPr>
              <a:t>?</a:t>
            </a:r>
            <a:endParaRPr lang="en-US" sz="2200" b="1" dirty="0">
              <a:solidFill>
                <a:srgbClr val="FFFF00"/>
              </a:solidFill>
            </a:endParaRPr>
          </a:p>
          <a:p>
            <a:pPr lvl="2"/>
            <a:r>
              <a:rPr lang="en-US" sz="2200" b="1" dirty="0">
                <a:solidFill>
                  <a:srgbClr val="FFFFFF"/>
                </a:solidFill>
              </a:rPr>
              <a:t>•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Alamin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dapat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magulang</a:t>
            </a:r>
            <a:r>
              <a:rPr lang="en-US" sz="2200" b="1" dirty="0" smtClean="0">
                <a:solidFill>
                  <a:srgbClr val="FFFFFF"/>
                </a:solidFill>
              </a:rPr>
              <a:t> kung </a:t>
            </a:r>
            <a:r>
              <a:rPr lang="en-US" sz="2200" b="1" dirty="0" err="1" smtClean="0">
                <a:solidFill>
                  <a:srgbClr val="FFFFFF"/>
                </a:solidFill>
              </a:rPr>
              <a:t>paano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magpalaki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anak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  <a:p>
            <a:pPr lvl="2"/>
            <a:r>
              <a:rPr lang="en-US" sz="2200" b="1" dirty="0">
                <a:solidFill>
                  <a:srgbClr val="FFFFFF"/>
                </a:solidFill>
              </a:rPr>
              <a:t>•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ama</a:t>
            </a:r>
            <a:r>
              <a:rPr lang="en-US" sz="2200" b="1" dirty="0" smtClean="0">
                <a:solidFill>
                  <a:srgbClr val="FFFFFF"/>
                </a:solidFill>
              </a:rPr>
              <a:t> ay </a:t>
            </a:r>
            <a:r>
              <a:rPr lang="en-US" sz="2200" b="1" dirty="0" err="1" smtClean="0">
                <a:solidFill>
                  <a:srgbClr val="FFFFFF"/>
                </a:solidFill>
              </a:rPr>
              <a:t>maaaring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minamalupitan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anak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  <a:p>
            <a:pPr lvl="2"/>
            <a:endParaRPr lang="en-US" sz="2200" b="1" dirty="0" smtClean="0">
              <a:solidFill>
                <a:srgbClr val="FFFFFF"/>
              </a:solidFill>
            </a:endParaRPr>
          </a:p>
          <a:p>
            <a:r>
              <a:rPr lang="en-US" sz="2200" b="1" u="sng" dirty="0" err="1" smtClean="0">
                <a:solidFill>
                  <a:srgbClr val="FFFF00"/>
                </a:solidFill>
              </a:rPr>
              <a:t>Nakaraang</a:t>
            </a:r>
            <a:r>
              <a:rPr lang="en-US" sz="2200" b="1" u="sng" dirty="0" smtClean="0">
                <a:solidFill>
                  <a:srgbClr val="FFFF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FF00"/>
                </a:solidFill>
              </a:rPr>
              <a:t>Batayan</a:t>
            </a:r>
            <a:r>
              <a:rPr lang="en-US" sz="2200" b="1" dirty="0" smtClean="0">
                <a:solidFill>
                  <a:srgbClr val="FFFF00"/>
                </a:solidFill>
              </a:rPr>
              <a:t>: </a:t>
            </a:r>
            <a:r>
              <a:rPr lang="en-US" sz="2200" b="1" dirty="0" err="1" smtClean="0">
                <a:solidFill>
                  <a:srgbClr val="FFFF00"/>
                </a:solidFill>
              </a:rPr>
              <a:t>Anong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pangkasaysayang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kontekso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makakatulong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sa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pag-unawa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talatang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ito</a:t>
            </a:r>
            <a:r>
              <a:rPr lang="en-US" sz="2200" b="1" dirty="0" smtClean="0">
                <a:solidFill>
                  <a:srgbClr val="FFFF00"/>
                </a:solidFill>
              </a:rPr>
              <a:t>?</a:t>
            </a:r>
          </a:p>
          <a:p>
            <a:pPr lvl="2"/>
            <a:r>
              <a:rPr lang="en-US" sz="2200" b="1" dirty="0">
                <a:solidFill>
                  <a:srgbClr val="FFFFFF"/>
                </a:solidFill>
              </a:rPr>
              <a:t>•</a:t>
            </a:r>
            <a:r>
              <a:rPr lang="en-US" sz="2200" b="1" dirty="0" smtClean="0">
                <a:solidFill>
                  <a:srgbClr val="FFFFFF"/>
                </a:solidFill>
              </a:rPr>
              <a:t> Sa </a:t>
            </a:r>
            <a:r>
              <a:rPr lang="en-US" sz="2200" b="1" dirty="0" err="1" smtClean="0">
                <a:solidFill>
                  <a:srgbClr val="FFFFFF"/>
                </a:solidFill>
              </a:rPr>
              <a:t>unang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siglo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mga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kabataang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lalaki</a:t>
            </a:r>
            <a:r>
              <a:rPr lang="en-US" sz="2200" b="1" dirty="0" smtClean="0">
                <a:solidFill>
                  <a:srgbClr val="FFFFFF"/>
                </a:solidFill>
              </a:rPr>
              <a:t> ay </a:t>
            </a:r>
            <a:r>
              <a:rPr lang="en-US" sz="2200" b="1" dirty="0" err="1" smtClean="0">
                <a:solidFill>
                  <a:srgbClr val="FFFFFF"/>
                </a:solidFill>
              </a:rPr>
              <a:t>kinahihiligan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lipunan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Griyego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99331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28600"/>
            <a:ext cx="70104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1. 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Pag-aralan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Efeso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6:4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5538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428750" indent="-5143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u="sng" dirty="0" err="1" smtClean="0">
                <a:solidFill>
                  <a:srgbClr val="FFFFFF"/>
                </a:solidFill>
              </a:rPr>
              <a:t>Mga</a:t>
            </a:r>
            <a:r>
              <a:rPr lang="en-US" b="1" u="sng" dirty="0" smtClean="0">
                <a:solidFill>
                  <a:srgbClr val="FFFFFF"/>
                </a:solidFill>
              </a:rPr>
              <a:t> </a:t>
            </a:r>
            <a:r>
              <a:rPr lang="en-US" b="1" u="sng" dirty="0" err="1" smtClean="0">
                <a:solidFill>
                  <a:srgbClr val="FFFFFF"/>
                </a:solidFill>
              </a:rPr>
              <a:t>Tanong</a:t>
            </a:r>
            <a:endParaRPr lang="en-US" b="1" u="sng" dirty="0" smtClean="0">
              <a:solidFill>
                <a:srgbClr val="FFFFFF"/>
              </a:solidFill>
            </a:endParaRPr>
          </a:p>
          <a:p>
            <a:pPr algn="ctr"/>
            <a:endParaRPr lang="en-US" b="1" u="sng" dirty="0" smtClean="0">
              <a:solidFill>
                <a:srgbClr val="FFFFFF"/>
              </a:solidFill>
            </a:endParaRPr>
          </a:p>
          <a:p>
            <a:pPr lvl="2">
              <a:buFont typeface="Arial" charset="0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Para </a:t>
            </a:r>
            <a:r>
              <a:rPr lang="en-US" b="1" dirty="0" err="1" smtClean="0">
                <a:solidFill>
                  <a:srgbClr val="FFFFFF"/>
                </a:solidFill>
              </a:rPr>
              <a:t>kanino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isinulat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ni</a:t>
            </a:r>
            <a:r>
              <a:rPr lang="en-US" b="1" dirty="0" smtClean="0">
                <a:solidFill>
                  <a:srgbClr val="FFFFFF"/>
                </a:solidFill>
              </a:rPr>
              <a:t> Pablo </a:t>
            </a:r>
            <a:r>
              <a:rPr lang="en-US" b="1" dirty="0" err="1" smtClean="0">
                <a:solidFill>
                  <a:srgbClr val="FFFFFF"/>
                </a:solidFill>
              </a:rPr>
              <a:t>ito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Bakit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talatang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ito</a:t>
            </a:r>
            <a:r>
              <a:rPr lang="en-US" b="1" dirty="0" smtClean="0">
                <a:solidFill>
                  <a:srgbClr val="FFFFFF"/>
                </a:solidFill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</a:rPr>
              <a:t>isinulat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para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tatay</a:t>
            </a:r>
            <a:r>
              <a:rPr lang="en-US" b="1" dirty="0" smtClean="0">
                <a:solidFill>
                  <a:srgbClr val="FFFFFF"/>
                </a:solidFill>
              </a:rPr>
              <a:t>? Hindi </a:t>
            </a:r>
            <a:r>
              <a:rPr lang="en-US" b="1" dirty="0" err="1" smtClean="0">
                <a:solidFill>
                  <a:srgbClr val="FFFFFF"/>
                </a:solidFill>
              </a:rPr>
              <a:t>ba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nanay</a:t>
            </a:r>
            <a:r>
              <a:rPr lang="en-US" b="1" dirty="0" smtClean="0">
                <a:solidFill>
                  <a:srgbClr val="FFFFFF"/>
                </a:solidFill>
              </a:rPr>
              <a:t> ay </a:t>
            </a:r>
            <a:r>
              <a:rPr lang="en-US" b="1" dirty="0" err="1" smtClean="0">
                <a:solidFill>
                  <a:srgbClr val="FFFFFF"/>
                </a:solidFill>
              </a:rPr>
              <a:t>kasama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paglalaki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Paano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natin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tratratuhin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Anong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ibig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sabihin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lubhang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yamutin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anak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Anong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klaseng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pagsasanay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ibig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sabihin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dito</a:t>
            </a:r>
            <a:r>
              <a:rPr lang="en-US" b="1" dirty="0" smtClean="0">
                <a:solidFill>
                  <a:srgbClr val="FFFFFF"/>
                </a:solidFill>
              </a:rPr>
              <a:t>?  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Paano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magkaiba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pagsasanay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tagubilin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Ano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kahulugan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ng</a:t>
            </a:r>
            <a:r>
              <a:rPr lang="en-US" b="1" dirty="0" smtClean="0">
                <a:solidFill>
                  <a:srgbClr val="FFFFFF"/>
                </a:solidFill>
              </a:rPr>
              <a:t> “</a:t>
            </a:r>
            <a:r>
              <a:rPr lang="en-US" b="1" dirty="0" err="1" smtClean="0">
                <a:solidFill>
                  <a:srgbClr val="FFFFFF"/>
                </a:solidFill>
              </a:rPr>
              <a:t>Tagubilin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Panginoon</a:t>
            </a:r>
            <a:r>
              <a:rPr lang="en-US" b="1" dirty="0" smtClean="0">
                <a:solidFill>
                  <a:srgbClr val="FFFFFF"/>
                </a:solidFill>
              </a:rPr>
              <a:t>”?</a:t>
            </a:r>
          </a:p>
          <a:p>
            <a:pPr lvl="2">
              <a:buFont typeface="Arial" charset="0"/>
              <a:buAutoNum type="arabicPeriod"/>
            </a:pPr>
            <a:r>
              <a:rPr lang="en-US" b="1" dirty="0" err="1" smtClean="0">
                <a:solidFill>
                  <a:srgbClr val="FFFFFF"/>
                </a:solidFill>
              </a:rPr>
              <a:t>Gaano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katagal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kailangan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gawin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mga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tatay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ito</a:t>
            </a:r>
            <a:r>
              <a:rPr lang="en-US" b="1" dirty="0" smtClean="0">
                <a:solidFill>
                  <a:srgbClr val="FFFFFF"/>
                </a:solidFill>
              </a:rPr>
              <a:t>?  </a:t>
            </a:r>
            <a:r>
              <a:rPr lang="en-US" b="1" dirty="0" err="1" smtClean="0">
                <a:solidFill>
                  <a:srgbClr val="FFFFFF"/>
                </a:solidFill>
              </a:rPr>
              <a:t>Nakatulong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ba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katagang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Griyego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para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sa</a:t>
            </a:r>
            <a:r>
              <a:rPr lang="en-US" b="1" dirty="0" smtClean="0">
                <a:solidFill>
                  <a:srgbClr val="FFFFFF"/>
                </a:solidFill>
              </a:rPr>
              <a:t> “</a:t>
            </a:r>
            <a:r>
              <a:rPr lang="en-US" b="1" dirty="0" err="1" smtClean="0">
                <a:solidFill>
                  <a:srgbClr val="FFFFFF"/>
                </a:solidFill>
              </a:rPr>
              <a:t>tatay</a:t>
            </a:r>
            <a:r>
              <a:rPr lang="en-US" b="1" dirty="0" smtClean="0">
                <a:solidFill>
                  <a:srgbClr val="FFFFFF"/>
                </a:solidFill>
              </a:rPr>
              <a:t>” </a:t>
            </a:r>
            <a:r>
              <a:rPr lang="en-US" b="1" dirty="0" err="1" smtClean="0">
                <a:solidFill>
                  <a:srgbClr val="FFFFFF"/>
                </a:solidFill>
              </a:rPr>
              <a:t>sa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pag-unawa</a:t>
            </a:r>
            <a:r>
              <a:rPr lang="en-US" b="1" dirty="0" smtClean="0">
                <a:solidFill>
                  <a:srgbClr val="FFFFFF"/>
                </a:solidFill>
              </a:rPr>
              <a:t> kung </a:t>
            </a:r>
            <a:r>
              <a:rPr lang="en-US" b="1" dirty="0" err="1" smtClean="0">
                <a:solidFill>
                  <a:srgbClr val="FFFFFF"/>
                </a:solidFill>
              </a:rPr>
              <a:t>gaano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katagal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kailangan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maging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masunurin</a:t>
            </a:r>
            <a:r>
              <a:rPr lang="en-US" b="1" dirty="0" smtClean="0">
                <a:solidFill>
                  <a:srgbClr val="FFFFFF"/>
                </a:solidFill>
              </a:rPr>
              <a:t>?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01379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8077200" cy="914400"/>
          </a:xfrm>
        </p:spPr>
        <p:txBody>
          <a:bodyPr/>
          <a:lstStyle/>
          <a:p>
            <a:pPr algn="l" eaLnBrk="1" hangingPunct="1"/>
            <a:r>
              <a:rPr lang="en-US" sz="3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2.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Kaanyuan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(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Eksejetikal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Pagbalangkas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3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03426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2438" indent="-4524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68400" indent="-711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I.</a:t>
            </a:r>
            <a:r>
              <a:rPr lang="en-US" sz="2800" b="1" dirty="0" smtClean="0">
                <a:solidFill>
                  <a:schemeClr val="bg1"/>
                </a:solidFill>
              </a:rPr>
              <a:t>	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Negatibo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i="1" dirty="0" err="1" smtClean="0">
                <a:solidFill>
                  <a:srgbClr val="CECEEF"/>
                </a:solidFill>
              </a:rPr>
              <a:t>huwag</a:t>
            </a:r>
            <a:r>
              <a:rPr lang="en-US" sz="2800" b="1" i="1" dirty="0" smtClean="0">
                <a:solidFill>
                  <a:srgbClr val="CECEEF"/>
                </a:solidFill>
              </a:rPr>
              <a:t> </a:t>
            </a:r>
            <a:r>
              <a:rPr lang="en-US" sz="2800" b="1" i="1" dirty="0" err="1" smtClean="0">
                <a:solidFill>
                  <a:srgbClr val="CECEEF"/>
                </a:solidFill>
              </a:rPr>
              <a:t>ibuyo</a:t>
            </a:r>
            <a:r>
              <a:rPr lang="en-US" sz="2800" b="1" i="1" dirty="0" smtClean="0">
                <a:solidFill>
                  <a:srgbClr val="CECEEF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4a).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II.	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Positibo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i="1" dirty="0" err="1" smtClean="0">
                <a:solidFill>
                  <a:srgbClr val="CECEEF"/>
                </a:solidFill>
              </a:rPr>
              <a:t>gabayin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pamamaraan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Diyos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(4b-c).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magsanay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4b).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AutoNum type="alphaUcPeriod"/>
            </a:pP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ituro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pamamaraan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Diyos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4c).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6934200" cy="9144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  <a:cs typeface="ＭＳ Ｐゴシック" charset="0"/>
              </a:rPr>
              <a:t>3.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SPT (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Ideyang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Eksejetikal</a:t>
            </a:r>
            <a:r>
              <a:rPr lang="en-US" sz="4000" b="1" dirty="0" smtClean="0">
                <a:solidFill>
                  <a:schemeClr val="bg1"/>
                </a:solidFill>
                <a:latin typeface="Arial" charset="0"/>
                <a:cs typeface="ＭＳ Ｐゴシック" charset="0"/>
              </a:rPr>
              <a:t>)</a:t>
            </a:r>
            <a:endParaRPr lang="en-US" sz="4000" b="1" dirty="0">
              <a:latin typeface="Arial" charset="0"/>
              <a:cs typeface="ＭＳ Ｐゴシック" charset="0"/>
            </a:endParaRPr>
          </a:p>
        </p:txBody>
      </p:sp>
      <p:pic>
        <p:nvPicPr>
          <p:cNvPr id="105474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 txBox="1">
            <a:spLocks noChangeArrowheads="1"/>
          </p:cNvSpPr>
          <p:nvPr/>
        </p:nvSpPr>
        <p:spPr bwMode="auto">
          <a:xfrm>
            <a:off x="1600200" y="26670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</a:pPr>
            <a:r>
              <a:rPr lang="en-US" sz="2800" b="1" u="sng" dirty="0">
                <a:solidFill>
                  <a:schemeClr val="bg1"/>
                </a:solidFill>
              </a:rPr>
              <a:t>Negative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ECEEF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dirty="0" err="1" smtClean="0">
                <a:solidFill>
                  <a:srgbClr val="CCFFCC"/>
                </a:solidFill>
              </a:rPr>
              <a:t>huwag</a:t>
            </a:r>
            <a:r>
              <a:rPr lang="en-US" sz="2800" b="1" i="1" dirty="0" smtClean="0">
                <a:solidFill>
                  <a:srgbClr val="CECEEF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ibuyo</a:t>
            </a:r>
            <a:r>
              <a:rPr lang="en-US" sz="2800" b="1" i="1" dirty="0" smtClean="0">
                <a:solidFill>
                  <a:srgbClr val="CECEEF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4a).</a:t>
            </a:r>
          </a:p>
          <a:p>
            <a:pPr>
              <a:buFontTx/>
              <a:buAutoNum type="romanUcPeriod"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II.	</a:t>
            </a:r>
            <a:r>
              <a:rPr lang="en-US" sz="2800" b="1" u="sng" dirty="0">
                <a:solidFill>
                  <a:schemeClr val="bg1"/>
                </a:solidFill>
              </a:rPr>
              <a:t>Positive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ECEEF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dirty="0" err="1" smtClean="0">
                <a:solidFill>
                  <a:srgbClr val="FFFF00"/>
                </a:solidFill>
              </a:rPr>
              <a:t>gabayin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pamamaraan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Diyos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(4b-c).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914400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u="sng" dirty="0" smtClean="0">
                <a:solidFill>
                  <a:schemeClr val="bg1"/>
                </a:solidFill>
              </a:rPr>
              <a:t>EI: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ECEEF"/>
                </a:solidFill>
              </a:rPr>
              <a:t>paraan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pagpapalaki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dapat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gawin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ama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Efeso</a:t>
            </a:r>
            <a:r>
              <a:rPr lang="en-US" sz="2800" b="1" dirty="0" smtClean="0">
                <a:solidFill>
                  <a:schemeClr val="bg1"/>
                </a:solidFill>
              </a:rPr>
              <a:t> ay </a:t>
            </a:r>
            <a:r>
              <a:rPr lang="en-US" sz="2800" b="1" dirty="0" err="1" smtClean="0">
                <a:solidFill>
                  <a:srgbClr val="FFFF00"/>
                </a:solidFill>
              </a:rPr>
              <a:t>gabayin</a:t>
            </a:r>
            <a:r>
              <a:rPr lang="en-US" sz="2800" b="1" dirty="0" smtClean="0">
                <a:solidFill>
                  <a:schemeClr val="bg1"/>
                </a:solidFill>
              </a:rPr>
              <a:t> at </a:t>
            </a:r>
            <a:r>
              <a:rPr lang="en-US" sz="2800" b="1" dirty="0" err="1" smtClean="0">
                <a:solidFill>
                  <a:srgbClr val="CCFFCC"/>
                </a:solidFill>
              </a:rPr>
              <a:t>huwag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rgbClr val="CCFFCC"/>
                </a:solidFill>
              </a:rPr>
              <a:t>ibuyo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kanilang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mga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anak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 flipH="1" flipV="1">
            <a:off x="4152900" y="3771900"/>
            <a:ext cx="19050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0800000">
            <a:off x="3505200" y="1600200"/>
            <a:ext cx="137160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rot="10800000">
            <a:off x="2362200" y="2362200"/>
            <a:ext cx="1295400" cy="1143000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3124200" y="2057400"/>
            <a:ext cx="4267200" cy="365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  <p:bldP spid="5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2004:Templates:Presentations:Designs:Circle Strokes</Template>
  <TotalTime>25157</TotalTime>
  <Words>1290</Words>
  <Application>Microsoft Macintosh PowerPoint</Application>
  <PresentationFormat>On-screen Show (4:3)</PresentationFormat>
  <Paragraphs>250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Blank Presentation</vt:lpstr>
      <vt:lpstr>Clipboard</vt:lpstr>
      <vt:lpstr>untitled 1</vt:lpstr>
      <vt:lpstr>Slide</vt:lpstr>
      <vt:lpstr>Textured</vt:lpstr>
      <vt:lpstr>Default Design</vt:lpstr>
      <vt:lpstr>Circle Strokes</vt:lpstr>
      <vt:lpstr>1_Default Design</vt:lpstr>
      <vt:lpstr>2_Default Design</vt:lpstr>
      <vt:lpstr>Document</vt:lpstr>
      <vt:lpstr>Tatlong  Paglalahad  na Tanong</vt:lpstr>
      <vt:lpstr>Ang Proseso sa Paghahanda ng Paglalahad na Sermon</vt:lpstr>
      <vt:lpstr>Nahirapan ba kayong magbalangkas na eksedyitikal?</vt:lpstr>
      <vt:lpstr>Gamit ang Efeso 6:4, sundan natin ang hakbang 1-3</vt:lpstr>
      <vt:lpstr>Efeso 6:4</vt:lpstr>
      <vt:lpstr>1.  Pag-aralan ang Efeso 6:4</vt:lpstr>
      <vt:lpstr>1.  Pag-aralan ang Efeso 6:4</vt:lpstr>
      <vt:lpstr>2. Kaanyuan (Eksejetikal Pagbalangkas)</vt:lpstr>
      <vt:lpstr>3. SPT (Ideyang Eksejetikal)</vt:lpstr>
      <vt:lpstr>Pangatlong Hakbang</vt:lpstr>
      <vt:lpstr>Paano magtamo ng EI</vt:lpstr>
      <vt:lpstr>Ang Proseso sa Paghahanda ng Paglalahad na Sermon</vt:lpstr>
      <vt:lpstr>Isang mungkahi…</vt:lpstr>
      <vt:lpstr>“Magiging sobrang ginaw ang panahong ngayon!”</vt:lpstr>
      <vt:lpstr>“Magiging sobrang ginaw ang panahong ngayon.”</vt:lpstr>
      <vt:lpstr>II. Patunayan ito (kasunod…)</vt:lpstr>
      <vt:lpstr>“Magiging sobrang ginaw ang panahong ngayon.”</vt:lpstr>
      <vt:lpstr>III. Ilapat ito (kasunod…)</vt:lpstr>
      <vt:lpstr>Dalawang Parte ng Aplikasyon</vt:lpstr>
      <vt:lpstr>Buod ng mga Tanong sa Pagsulong</vt:lpstr>
      <vt:lpstr>Black</vt:lpstr>
      <vt:lpstr>Pagsasaysay ng Bibliya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Maplewood</dc:title>
  <dc:creator>Rick Griffith</dc:creator>
  <cp:lastModifiedBy>Rick Griffith</cp:lastModifiedBy>
  <cp:revision>105</cp:revision>
  <dcterms:created xsi:type="dcterms:W3CDTF">2017-01-30T13:14:11Z</dcterms:created>
  <dcterms:modified xsi:type="dcterms:W3CDTF">2017-02-08T01:56:36Z</dcterms:modified>
</cp:coreProperties>
</file>